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84" r:id="rId3"/>
    <p:sldId id="307" r:id="rId4"/>
    <p:sldId id="260" r:id="rId5"/>
    <p:sldId id="261" r:id="rId6"/>
    <p:sldId id="262" r:id="rId7"/>
    <p:sldId id="285" r:id="rId8"/>
    <p:sldId id="330" r:id="rId9"/>
    <p:sldId id="331" r:id="rId10"/>
    <p:sldId id="263" r:id="rId11"/>
    <p:sldId id="264" r:id="rId12"/>
    <p:sldId id="265" r:id="rId13"/>
    <p:sldId id="266" r:id="rId14"/>
    <p:sldId id="339" r:id="rId15"/>
    <p:sldId id="338" r:id="rId16"/>
    <p:sldId id="337" r:id="rId17"/>
    <p:sldId id="336" r:id="rId18"/>
    <p:sldId id="335" r:id="rId19"/>
    <p:sldId id="334" r:id="rId20"/>
    <p:sldId id="333" r:id="rId21"/>
    <p:sldId id="332" r:id="rId22"/>
    <p:sldId id="340" r:id="rId23"/>
    <p:sldId id="267" r:id="rId24"/>
    <p:sldId id="286" r:id="rId25"/>
    <p:sldId id="268" r:id="rId26"/>
    <p:sldId id="347" r:id="rId27"/>
    <p:sldId id="346" r:id="rId28"/>
    <p:sldId id="345" r:id="rId29"/>
    <p:sldId id="344" r:id="rId30"/>
    <p:sldId id="343" r:id="rId31"/>
    <p:sldId id="342" r:id="rId32"/>
    <p:sldId id="341" r:id="rId33"/>
    <p:sldId id="269" r:id="rId34"/>
    <p:sldId id="326" r:id="rId35"/>
    <p:sldId id="328" r:id="rId36"/>
    <p:sldId id="348" r:id="rId37"/>
    <p:sldId id="283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46B"/>
    <a:srgbClr val="DD7E0B"/>
    <a:srgbClr val="FAB529"/>
    <a:srgbClr val="231F20"/>
    <a:srgbClr val="C7C6C6"/>
    <a:srgbClr val="0C7235"/>
    <a:srgbClr val="009A3E"/>
    <a:srgbClr val="E61F4F"/>
    <a:srgbClr val="0F8E43"/>
    <a:srgbClr val="11A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304" autoAdjust="0"/>
  </p:normalViewPr>
  <p:slideViewPr>
    <p:cSldViewPr snapToGrid="0">
      <p:cViewPr>
        <p:scale>
          <a:sx n="52" d="100"/>
          <a:sy n="52" d="100"/>
        </p:scale>
        <p:origin x="-13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0812C-99F4-4A60-A70F-C15D2267573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E2FC1-A39E-49F7-9167-56FB638F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4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sunudaki içeriğin daha ayrıntılı hâline Yeşilay tarafından ilkokul çağı öğrencilerine ve çocuklara yönelik hazırlanmış aşağıdaki kitapçıktan ulaşabilirsiniz:</a:t>
            </a:r>
          </a:p>
          <a:p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Teknoloji,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Ufuk Kodaman, Mehmet Dinç (Metin)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Yasemin Kahriman (öykü), Hatice Esra Sarıkaya (etkinlikler), 2016, İstanbul, Yeşilay TBM Alan Kitaplığı Dizisi No: 15.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9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16-17.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5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9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638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836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266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213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755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767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86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81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8-9.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2709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487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748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58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189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937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1810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4106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508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927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10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12-13 ve 16-17.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8511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907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470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sunu Yeşilay tarafından ilkokul çağı öğrencilerine ve çocuklara yönelik hazırlanmış aşağıdaki kitapçıktan yararlanılarak oluşturulmuştur:</a:t>
            </a:r>
          </a:p>
          <a:p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Teknoloji, </a:t>
            </a:r>
            <a:r>
              <a:rPr lang="tr-TR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Ufuk Kodaman, Mehmet Dinç (Metin)</a:t>
            </a:r>
            <a:r>
              <a:rPr lang="tr-TR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Yasemin Kahriman (öykü), Hatice Esra Sarıkaya (etkinlikler), 2016, İstanbul, Yeşilay TBM Alan Kitaplığı Dizisi No: 15.</a:t>
            </a:r>
            <a:endParaRPr lang="tr-TR" b="0" smtClean="0"/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86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12-13 ve 16-17.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7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07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79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924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98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16-17.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14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70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8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27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2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0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52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7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6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74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56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0.emf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6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" y="0"/>
            <a:ext cx="12189941" cy="6858000"/>
          </a:xfrm>
          <a:prstGeom prst="rect">
            <a:avLst/>
          </a:prstGeom>
        </p:spPr>
      </p:pic>
      <p:grpSp>
        <p:nvGrpSpPr>
          <p:cNvPr id="44" name="Grup 43"/>
          <p:cNvGrpSpPr/>
          <p:nvPr/>
        </p:nvGrpSpPr>
        <p:grpSpPr>
          <a:xfrm>
            <a:off x="10882313" y="465138"/>
            <a:ext cx="1316037" cy="558800"/>
            <a:chOff x="10882313" y="465138"/>
            <a:chExt cx="1316037" cy="558800"/>
          </a:xfrm>
        </p:grpSpPr>
        <p:grpSp>
          <p:nvGrpSpPr>
            <p:cNvPr id="43" name="Grup 42"/>
            <p:cNvGrpSpPr/>
            <p:nvPr/>
          </p:nvGrpSpPr>
          <p:grpSpPr>
            <a:xfrm>
              <a:off x="10882313" y="465138"/>
              <a:ext cx="1316037" cy="558800"/>
              <a:chOff x="10882313" y="465138"/>
              <a:chExt cx="1316037" cy="558800"/>
            </a:xfrm>
          </p:grpSpPr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10882313" y="465138"/>
                <a:ext cx="1249362" cy="558800"/>
              </a:xfrm>
              <a:custGeom>
                <a:avLst/>
                <a:gdLst>
                  <a:gd name="T0" fmla="*/ 97 w 429"/>
                  <a:gd name="T1" fmla="*/ 0 h 195"/>
                  <a:gd name="T2" fmla="*/ 429 w 429"/>
                  <a:gd name="T3" fmla="*/ 0 h 195"/>
                  <a:gd name="T4" fmla="*/ 429 w 429"/>
                  <a:gd name="T5" fmla="*/ 195 h 195"/>
                  <a:gd name="T6" fmla="*/ 97 w 429"/>
                  <a:gd name="T7" fmla="*/ 195 h 195"/>
                  <a:gd name="T8" fmla="*/ 0 w 429"/>
                  <a:gd name="T9" fmla="*/ 97 h 195"/>
                  <a:gd name="T10" fmla="*/ 0 w 429"/>
                  <a:gd name="T11" fmla="*/ 97 h 195"/>
                  <a:gd name="T12" fmla="*/ 97 w 429"/>
                  <a:gd name="T13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9" h="195">
                    <a:moveTo>
                      <a:pt x="97" y="0"/>
                    </a:moveTo>
                    <a:cubicBezTo>
                      <a:pt x="429" y="0"/>
                      <a:pt x="429" y="0"/>
                      <a:pt x="429" y="0"/>
                    </a:cubicBezTo>
                    <a:cubicBezTo>
                      <a:pt x="429" y="195"/>
                      <a:pt x="429" y="195"/>
                      <a:pt x="429" y="195"/>
                    </a:cubicBezTo>
                    <a:cubicBezTo>
                      <a:pt x="97" y="195"/>
                      <a:pt x="97" y="195"/>
                      <a:pt x="97" y="195"/>
                    </a:cubicBezTo>
                    <a:cubicBezTo>
                      <a:pt x="44" y="195"/>
                      <a:pt x="0" y="151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44"/>
                      <a:pt x="44" y="0"/>
                      <a:pt x="97" y="0"/>
                    </a:cubicBezTo>
                    <a:close/>
                  </a:path>
                </a:pathLst>
              </a:custGeom>
              <a:solidFill>
                <a:srgbClr val="0C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2131675" y="465138"/>
                <a:ext cx="66675" cy="55880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4" name="Metin kutusu 33"/>
            <p:cNvSpPr txBox="1"/>
            <p:nvPr/>
          </p:nvSpPr>
          <p:spPr>
            <a:xfrm>
              <a:off x="11104739" y="556877"/>
              <a:ext cx="811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 smtClean="0">
                  <a:solidFill>
                    <a:schemeClr val="bg1"/>
                  </a:solidFill>
                </a:rPr>
                <a:t>İlkokul</a:t>
              </a:r>
              <a:endParaRPr lang="tr-T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up 5"/>
          <p:cNvGrpSpPr/>
          <p:nvPr/>
        </p:nvGrpSpPr>
        <p:grpSpPr>
          <a:xfrm>
            <a:off x="7727427" y="5574292"/>
            <a:ext cx="4189293" cy="1085133"/>
            <a:chOff x="110038" y="5447051"/>
            <a:chExt cx="4189293" cy="1085133"/>
          </a:xfrm>
        </p:grpSpPr>
        <p:pic>
          <p:nvPicPr>
            <p:cNvPr id="18" name="Resi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705" y="5447051"/>
              <a:ext cx="2266626" cy="1080000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038" y="5690625"/>
              <a:ext cx="841559" cy="84155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6877" y="5690624"/>
              <a:ext cx="530548" cy="841559"/>
            </a:xfrm>
            <a:prstGeom prst="rect">
              <a:avLst/>
            </a:prstGeom>
          </p:spPr>
        </p:pic>
      </p:grpSp>
      <p:sp>
        <p:nvSpPr>
          <p:cNvPr id="5" name="Dikdörtgen 4"/>
          <p:cNvSpPr/>
          <p:nvPr/>
        </p:nvSpPr>
        <p:spPr>
          <a:xfrm>
            <a:off x="4870756" y="18891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7200" b="1" dirty="0" err="1" smtClean="0">
                <a:solidFill>
                  <a:srgbClr val="11A74F"/>
                </a:solidFill>
              </a:rPr>
              <a:t>Yeşilcan’la</a:t>
            </a:r>
            <a:endParaRPr lang="tr-TR" sz="7200" b="1" dirty="0">
              <a:solidFill>
                <a:srgbClr val="11A74F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022" y="465138"/>
            <a:ext cx="4219399" cy="5879028"/>
          </a:xfrm>
          <a:prstGeom prst="rect">
            <a:avLst/>
          </a:prstGeom>
        </p:spPr>
      </p:pic>
      <p:grpSp>
        <p:nvGrpSpPr>
          <p:cNvPr id="3" name="Grup 2"/>
          <p:cNvGrpSpPr/>
          <p:nvPr/>
        </p:nvGrpSpPr>
        <p:grpSpPr>
          <a:xfrm>
            <a:off x="5096629" y="2680166"/>
            <a:ext cx="6444950" cy="1931324"/>
            <a:chOff x="5096629" y="2680166"/>
            <a:chExt cx="6444950" cy="1931324"/>
          </a:xfrm>
        </p:grpSpPr>
        <p:sp>
          <p:nvSpPr>
            <p:cNvPr id="22" name="Dikdörtgen 21"/>
            <p:cNvSpPr/>
            <p:nvPr/>
          </p:nvSpPr>
          <p:spPr>
            <a:xfrm>
              <a:off x="5445579" y="2680166"/>
              <a:ext cx="6096000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6600" b="1" dirty="0" smtClean="0">
                  <a:solidFill>
                    <a:srgbClr val="75246B"/>
                  </a:solidFill>
                </a:rPr>
                <a:t>Zararsız</a:t>
              </a:r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5096629" y="3503494"/>
              <a:ext cx="6096000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6600" b="1" dirty="0" smtClean="0">
                  <a:solidFill>
                    <a:srgbClr val="75246B"/>
                  </a:solidFill>
                </a:rPr>
                <a:t>Teknoloji</a:t>
              </a:r>
            </a:p>
          </p:txBody>
        </p:sp>
      </p:grpSp>
      <p:pic>
        <p:nvPicPr>
          <p:cNvPr id="36" name="Resim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8336" y="1287930"/>
            <a:ext cx="679397" cy="679397"/>
          </a:xfrm>
          <a:prstGeom prst="rect">
            <a:avLst/>
          </a:prstGeom>
        </p:spPr>
      </p:pic>
      <p:pic>
        <p:nvPicPr>
          <p:cNvPr id="37" name="Resim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9516" y="1290676"/>
            <a:ext cx="670574" cy="679397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61873" y="1287930"/>
            <a:ext cx="679397" cy="679397"/>
          </a:xfrm>
          <a:prstGeom prst="rect">
            <a:avLst/>
          </a:prstGeom>
        </p:spPr>
      </p:pic>
      <p:pic>
        <p:nvPicPr>
          <p:cNvPr id="39" name="Resim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39045" y="1287930"/>
            <a:ext cx="679397" cy="67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31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7398" y="605139"/>
            <a:ext cx="2271130" cy="2263897"/>
          </a:xfrm>
          <a:prstGeom prst="rect">
            <a:avLst/>
          </a:prstGeom>
        </p:spPr>
      </p:pic>
      <p:sp>
        <p:nvSpPr>
          <p:cNvPr id="94" name="Metin kutusu 93"/>
          <p:cNvSpPr txBox="1"/>
          <p:nvPr/>
        </p:nvSpPr>
        <p:spPr>
          <a:xfrm>
            <a:off x="612396" y="468836"/>
            <a:ext cx="7799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FAB529"/>
                </a:solidFill>
              </a:rPr>
              <a:t>Bir Çocuk Bağımlı Olduğunda;</a:t>
            </a:r>
            <a:endParaRPr lang="tr-TR" sz="4800" b="1" dirty="0">
              <a:solidFill>
                <a:srgbClr val="FAB529"/>
              </a:solidFill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776347" y="1771690"/>
            <a:ext cx="6972909" cy="707886"/>
            <a:chOff x="776347" y="1771690"/>
            <a:chExt cx="6972909" cy="707886"/>
          </a:xfrm>
        </p:grpSpPr>
        <p:sp>
          <p:nvSpPr>
            <p:cNvPr id="95" name="Metin kutusu 94"/>
            <p:cNvSpPr txBox="1"/>
            <p:nvPr/>
          </p:nvSpPr>
          <p:spPr>
            <a:xfrm>
              <a:off x="1006680" y="1771690"/>
              <a:ext cx="674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Bilgisayar ve tablet kullanmak artık onun için</a:t>
              </a:r>
            </a:p>
            <a:p>
              <a:r>
                <a:rPr lang="tr-TR" sz="2000" b="1" dirty="0"/>
                <a:t>yemek </a:t>
              </a:r>
              <a:r>
                <a:rPr lang="tr-TR" sz="2000" b="1" dirty="0" err="1"/>
                <a:t>yemek</a:t>
              </a:r>
              <a:r>
                <a:rPr lang="tr-TR" sz="2000" b="1" dirty="0"/>
                <a:t>, su içmek gibi önemli olur. </a:t>
              </a:r>
            </a:p>
          </p:txBody>
        </p: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6347" y="1866897"/>
              <a:ext cx="180000" cy="168750"/>
            </a:xfrm>
            <a:prstGeom prst="rect">
              <a:avLst/>
            </a:prstGeom>
          </p:spPr>
        </p:pic>
      </p:grpSp>
      <p:grpSp>
        <p:nvGrpSpPr>
          <p:cNvPr id="3" name="Grup 2"/>
          <p:cNvGrpSpPr/>
          <p:nvPr/>
        </p:nvGrpSpPr>
        <p:grpSpPr>
          <a:xfrm>
            <a:off x="776347" y="2646022"/>
            <a:ext cx="6972909" cy="707886"/>
            <a:chOff x="776347" y="2646022"/>
            <a:chExt cx="6972909" cy="707886"/>
          </a:xfrm>
        </p:grpSpPr>
        <p:sp>
          <p:nvSpPr>
            <p:cNvPr id="96" name="Metin kutusu 95"/>
            <p:cNvSpPr txBox="1"/>
            <p:nvPr/>
          </p:nvSpPr>
          <p:spPr>
            <a:xfrm>
              <a:off x="1006680" y="2646022"/>
              <a:ext cx="674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Bu aşamaya gelen çocuklar bilgisayardan</a:t>
              </a:r>
            </a:p>
            <a:p>
              <a:r>
                <a:rPr lang="tr-TR" sz="2000" b="1" dirty="0"/>
                <a:t>ayrı kalamazlar. </a:t>
              </a:r>
            </a:p>
          </p:txBody>
        </p:sp>
        <p:pic>
          <p:nvPicPr>
            <p:cNvPr id="100" name="Resim 9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6347" y="2748750"/>
              <a:ext cx="180000" cy="168750"/>
            </a:xfrm>
            <a:prstGeom prst="rect">
              <a:avLst/>
            </a:prstGeom>
          </p:spPr>
        </p:pic>
      </p:grpSp>
      <p:grpSp>
        <p:nvGrpSpPr>
          <p:cNvPr id="4" name="Grup 3"/>
          <p:cNvGrpSpPr/>
          <p:nvPr/>
        </p:nvGrpSpPr>
        <p:grpSpPr>
          <a:xfrm>
            <a:off x="776347" y="3589681"/>
            <a:ext cx="6972909" cy="400110"/>
            <a:chOff x="776347" y="3589681"/>
            <a:chExt cx="6972909" cy="400110"/>
          </a:xfrm>
        </p:grpSpPr>
        <p:sp>
          <p:nvSpPr>
            <p:cNvPr id="97" name="Metin kutusu 96"/>
            <p:cNvSpPr txBox="1"/>
            <p:nvPr/>
          </p:nvSpPr>
          <p:spPr>
            <a:xfrm>
              <a:off x="1006680" y="3589681"/>
              <a:ext cx="6742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Ayrı kaldıklarında mutlu olamazlar.</a:t>
              </a:r>
            </a:p>
          </p:txBody>
        </p:sp>
        <p:pic>
          <p:nvPicPr>
            <p:cNvPr id="101" name="Resim 10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6347" y="3689972"/>
              <a:ext cx="180000" cy="168750"/>
            </a:xfrm>
            <a:prstGeom prst="rect">
              <a:avLst/>
            </a:prstGeom>
          </p:spPr>
        </p:pic>
      </p:grpSp>
      <p:grpSp>
        <p:nvGrpSpPr>
          <p:cNvPr id="7" name="Grup 6"/>
          <p:cNvGrpSpPr/>
          <p:nvPr/>
        </p:nvGrpSpPr>
        <p:grpSpPr>
          <a:xfrm>
            <a:off x="776347" y="4257756"/>
            <a:ext cx="6972909" cy="707886"/>
            <a:chOff x="776347" y="4257756"/>
            <a:chExt cx="6972909" cy="707886"/>
          </a:xfrm>
        </p:grpSpPr>
        <p:sp>
          <p:nvSpPr>
            <p:cNvPr id="98" name="Metin kutusu 97"/>
            <p:cNvSpPr txBox="1"/>
            <p:nvPr/>
          </p:nvSpPr>
          <p:spPr>
            <a:xfrm>
              <a:off x="1006680" y="4257756"/>
              <a:ext cx="674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Canları dışarı çıkmak, gezmek yerine hep</a:t>
              </a:r>
            </a:p>
            <a:p>
              <a:r>
                <a:rPr lang="tr-TR" sz="2000" b="1" dirty="0"/>
                <a:t>bilgisayar oynamak ister.</a:t>
              </a:r>
            </a:p>
          </p:txBody>
        </p:sp>
        <p:pic>
          <p:nvPicPr>
            <p:cNvPr id="102" name="Resim 10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6347" y="4342798"/>
              <a:ext cx="180000" cy="168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0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12188825" cy="6858000"/>
          </a:xfrm>
          <a:prstGeom prst="rect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3981101" y="154839"/>
            <a:ext cx="4229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Ne Zarar Var ki?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025589" y="860001"/>
            <a:ext cx="8140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Teknolojinin, bilgisayarın doğru kullanıldığında pek çok faydası vardır.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Ancak aşırı kullanıldığında ciddi zararları olabilir. 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Teknoloji kullanım süresi arttıkça, çocukların;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649361" y="2056423"/>
            <a:ext cx="3232365" cy="1541250"/>
            <a:chOff x="649361" y="2056423"/>
            <a:chExt cx="3232365" cy="1541250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361" y="2056423"/>
              <a:ext cx="1395000" cy="1541250"/>
            </a:xfrm>
            <a:prstGeom prst="rect">
              <a:avLst/>
            </a:prstGeom>
          </p:spPr>
        </p:pic>
        <p:sp>
          <p:nvSpPr>
            <p:cNvPr id="26" name="Metin kutusu 25"/>
            <p:cNvSpPr txBox="1"/>
            <p:nvPr/>
          </p:nvSpPr>
          <p:spPr>
            <a:xfrm>
              <a:off x="2198637" y="2331586"/>
              <a:ext cx="1683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</a:rPr>
                <a:t>Beyni</a:t>
              </a:r>
            </a:p>
            <a:p>
              <a:r>
                <a:rPr lang="tr-TR" sz="2400" b="1" dirty="0">
                  <a:solidFill>
                    <a:schemeClr val="bg1"/>
                  </a:solidFill>
                </a:rPr>
                <a:t>t</a:t>
              </a:r>
              <a:r>
                <a:rPr lang="tr-TR" sz="2400" b="1" dirty="0" smtClean="0">
                  <a:solidFill>
                    <a:schemeClr val="bg1"/>
                  </a:solidFill>
                </a:rPr>
                <a:t>embelleşir.</a:t>
              </a:r>
              <a:endParaRPr lang="tr-TR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73378" y="3168591"/>
              <a:ext cx="618750" cy="90000"/>
            </a:xfrm>
            <a:prstGeom prst="rect">
              <a:avLst/>
            </a:prstGeom>
          </p:spPr>
        </p:pic>
      </p:grpSp>
      <p:grpSp>
        <p:nvGrpSpPr>
          <p:cNvPr id="17" name="Grup 16"/>
          <p:cNvGrpSpPr/>
          <p:nvPr/>
        </p:nvGrpSpPr>
        <p:grpSpPr>
          <a:xfrm>
            <a:off x="4141446" y="2108438"/>
            <a:ext cx="3699732" cy="3204293"/>
            <a:chOff x="4141446" y="2108438"/>
            <a:chExt cx="3699732" cy="3204293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25743" y="2108438"/>
              <a:ext cx="1575000" cy="1878750"/>
            </a:xfrm>
            <a:prstGeom prst="rect">
              <a:avLst/>
            </a:prstGeom>
          </p:spPr>
        </p:pic>
        <p:sp>
          <p:nvSpPr>
            <p:cNvPr id="29" name="Metin kutusu 28"/>
            <p:cNvSpPr txBox="1"/>
            <p:nvPr/>
          </p:nvSpPr>
          <p:spPr>
            <a:xfrm>
              <a:off x="4141446" y="4014811"/>
              <a:ext cx="3699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chemeClr val="bg1"/>
                  </a:solidFill>
                </a:rPr>
                <a:t>Dikkatini toplaması zorlaşır.</a:t>
              </a:r>
            </a:p>
            <a:p>
              <a:pPr algn="ctr"/>
              <a:r>
                <a:rPr lang="tr-TR" sz="2400" b="1" dirty="0">
                  <a:solidFill>
                    <a:schemeClr val="bg1"/>
                  </a:solidFill>
                </a:rPr>
                <a:t>Ödev ve işlerini yaparken</a:t>
              </a:r>
            </a:p>
            <a:p>
              <a:pPr algn="ctr"/>
              <a:r>
                <a:rPr lang="tr-TR" sz="2400" b="1" dirty="0">
                  <a:solidFill>
                    <a:schemeClr val="bg1"/>
                  </a:solidFill>
                </a:rPr>
                <a:t>aklına oyun, tablet </a:t>
              </a:r>
              <a:r>
                <a:rPr lang="tr-TR" sz="2400" b="1" dirty="0" smtClean="0">
                  <a:solidFill>
                    <a:schemeClr val="bg1"/>
                  </a:solidFill>
                </a:rPr>
                <a:t>gelir.</a:t>
              </a:r>
              <a:endParaRPr lang="tr-TR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44" name="Resim 4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81936" y="5222731"/>
              <a:ext cx="618750" cy="90000"/>
            </a:xfrm>
            <a:prstGeom prst="rect">
              <a:avLst/>
            </a:prstGeom>
          </p:spPr>
        </p:pic>
      </p:grpSp>
      <p:grpSp>
        <p:nvGrpSpPr>
          <p:cNvPr id="14" name="Grup 13"/>
          <p:cNvGrpSpPr/>
          <p:nvPr/>
        </p:nvGrpSpPr>
        <p:grpSpPr>
          <a:xfrm>
            <a:off x="7830494" y="1818252"/>
            <a:ext cx="3939546" cy="1755000"/>
            <a:chOff x="7830494" y="1818252"/>
            <a:chExt cx="3939546" cy="1755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027540" y="1818252"/>
              <a:ext cx="742500" cy="1755000"/>
            </a:xfrm>
            <a:prstGeom prst="rect">
              <a:avLst/>
            </a:prstGeom>
          </p:spPr>
        </p:pic>
        <p:sp>
          <p:nvSpPr>
            <p:cNvPr id="41" name="Metin kutusu 40"/>
            <p:cNvSpPr txBox="1"/>
            <p:nvPr/>
          </p:nvSpPr>
          <p:spPr>
            <a:xfrm>
              <a:off x="7830494" y="2260352"/>
              <a:ext cx="31001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2400" b="1" dirty="0">
                  <a:solidFill>
                    <a:schemeClr val="bg1"/>
                  </a:solidFill>
                </a:rPr>
                <a:t>Çok oturdukları için</a:t>
              </a:r>
            </a:p>
            <a:p>
              <a:pPr algn="r"/>
              <a:r>
                <a:rPr lang="tr-TR" sz="2400" b="1" dirty="0">
                  <a:solidFill>
                    <a:schemeClr val="bg1"/>
                  </a:solidFill>
                </a:rPr>
                <a:t>kemikleri güçlü olmaz. </a:t>
              </a:r>
            </a:p>
          </p:txBody>
        </p:sp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6411" y="3092480"/>
              <a:ext cx="618750" cy="90000"/>
            </a:xfrm>
            <a:prstGeom prst="rect">
              <a:avLst/>
            </a:prstGeom>
          </p:spPr>
        </p:pic>
      </p:grpSp>
      <p:grpSp>
        <p:nvGrpSpPr>
          <p:cNvPr id="16" name="Grup 15"/>
          <p:cNvGrpSpPr/>
          <p:nvPr/>
        </p:nvGrpSpPr>
        <p:grpSpPr>
          <a:xfrm>
            <a:off x="856813" y="5141503"/>
            <a:ext cx="3734433" cy="1327500"/>
            <a:chOff x="856813" y="4762238"/>
            <a:chExt cx="3734433" cy="1327500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6813" y="4762238"/>
              <a:ext cx="483750" cy="1327500"/>
            </a:xfrm>
            <a:prstGeom prst="rect">
              <a:avLst/>
            </a:prstGeom>
          </p:spPr>
        </p:pic>
        <p:sp>
          <p:nvSpPr>
            <p:cNvPr id="28" name="Metin kutusu 27"/>
            <p:cNvSpPr txBox="1"/>
            <p:nvPr/>
          </p:nvSpPr>
          <p:spPr>
            <a:xfrm>
              <a:off x="1491102" y="5072045"/>
              <a:ext cx="31001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</a:rPr>
                <a:t>Çok oturdukları için</a:t>
              </a:r>
            </a:p>
            <a:p>
              <a:r>
                <a:rPr lang="tr-TR" sz="2400" b="1" dirty="0">
                  <a:solidFill>
                    <a:schemeClr val="bg1"/>
                  </a:solidFill>
                </a:rPr>
                <a:t>kemikleri güçlü olmaz. </a:t>
              </a:r>
            </a:p>
          </p:txBody>
        </p:sp>
        <p:pic>
          <p:nvPicPr>
            <p:cNvPr id="46" name="Resim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86362" y="5863181"/>
              <a:ext cx="618750" cy="90000"/>
            </a:xfrm>
            <a:prstGeom prst="rect">
              <a:avLst/>
            </a:prstGeom>
          </p:spPr>
        </p:pic>
      </p:grpSp>
      <p:grpSp>
        <p:nvGrpSpPr>
          <p:cNvPr id="15" name="Grup 14"/>
          <p:cNvGrpSpPr/>
          <p:nvPr/>
        </p:nvGrpSpPr>
        <p:grpSpPr>
          <a:xfrm>
            <a:off x="7474224" y="5400421"/>
            <a:ext cx="4241255" cy="945000"/>
            <a:chOff x="7712765" y="4772731"/>
            <a:chExt cx="4241255" cy="945000"/>
          </a:xfrm>
        </p:grpSpPr>
        <p:sp>
          <p:nvSpPr>
            <p:cNvPr id="43" name="Metin kutusu 42"/>
            <p:cNvSpPr txBox="1"/>
            <p:nvPr/>
          </p:nvSpPr>
          <p:spPr>
            <a:xfrm>
              <a:off x="7712765" y="4782822"/>
              <a:ext cx="27787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2400" b="1" dirty="0" smtClean="0">
                  <a:solidFill>
                    <a:schemeClr val="bg1"/>
                  </a:solidFill>
                </a:rPr>
                <a:t>Arkadaşlık</a:t>
              </a:r>
            </a:p>
            <a:p>
              <a:pPr algn="r"/>
              <a:r>
                <a:rPr lang="tr-TR" sz="2400" b="1" dirty="0" smtClean="0">
                  <a:solidFill>
                    <a:schemeClr val="bg1"/>
                  </a:solidFill>
                </a:rPr>
                <a:t>kurma şansı azalır.</a:t>
              </a:r>
              <a:endParaRPr lang="tr-TR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491520" y="4772731"/>
              <a:ext cx="1462500" cy="900000"/>
            </a:xfrm>
            <a:prstGeom prst="rect">
              <a:avLst/>
            </a:prstGeom>
          </p:spPr>
        </p:pic>
        <p:pic>
          <p:nvPicPr>
            <p:cNvPr id="25" name="Resim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5857" y="5627731"/>
              <a:ext cx="618750" cy="9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9926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Metin kutusu 41"/>
          <p:cNvSpPr txBox="1"/>
          <p:nvPr/>
        </p:nvSpPr>
        <p:spPr>
          <a:xfrm>
            <a:off x="612396" y="468836"/>
            <a:ext cx="7799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E61F4F"/>
                </a:solidFill>
              </a:rPr>
              <a:t>Teknoloji Testi</a:t>
            </a:r>
            <a:endParaRPr lang="tr-TR" sz="6000" b="1" dirty="0">
              <a:solidFill>
                <a:srgbClr val="E61F4F"/>
              </a:solidFill>
            </a:endParaRPr>
          </a:p>
        </p:txBody>
      </p:sp>
      <p:cxnSp>
        <p:nvCxnSpPr>
          <p:cNvPr id="43" name="Düz Bağlayıcı 42"/>
          <p:cNvCxnSpPr/>
          <p:nvPr/>
        </p:nvCxnSpPr>
        <p:spPr>
          <a:xfrm flipH="1">
            <a:off x="676623" y="1469222"/>
            <a:ext cx="4507773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1" y="3184391"/>
            <a:ext cx="5589800" cy="1148223"/>
          </a:xfrm>
          <a:prstGeom prst="rect">
            <a:avLst/>
          </a:prstGeom>
        </p:spPr>
      </p:pic>
      <p:sp>
        <p:nvSpPr>
          <p:cNvPr id="44" name="Metin kutusu 43"/>
          <p:cNvSpPr txBox="1"/>
          <p:nvPr/>
        </p:nvSpPr>
        <p:spPr>
          <a:xfrm>
            <a:off x="676622" y="2011279"/>
            <a:ext cx="5480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Teknolojiyle aranızdaki mesafeyi</a:t>
            </a:r>
          </a:p>
          <a:p>
            <a:r>
              <a:rPr lang="tr-TR" sz="2400" b="1" dirty="0"/>
              <a:t>ölçmek ister misiniz?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676622" y="3517011"/>
            <a:ext cx="5480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Haydi o zaman, soruları cevaplayalım.</a:t>
            </a:r>
            <a:endParaRPr lang="tr-TR" sz="2000" dirty="0">
              <a:solidFill>
                <a:schemeClr val="bg1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35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1385095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713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231F20"/>
                </a:solidFill>
              </a:rPr>
              <a:t>Devamlı bilgisayarda oyun oynamak istiyorum.</a:t>
            </a:r>
            <a:endParaRPr lang="tr-TR" sz="2800" b="1" dirty="0">
              <a:solidFill>
                <a:srgbClr val="231F20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1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1904332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9046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Bilgisayar başında zamanın nasıl geçtiğini fark edemiyorum.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2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5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2409892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6460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Yemeklerimi bilgisayarın başında yiyorum.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3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2928551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80906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İnternette vakit geçirmek için arkadaşlarımla beraber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olmaktan vazgeçiyorum.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4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5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39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3441008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75384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İnternette geçirdiğim süreyi azaltmak istediğimde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bunu bir türlü başaramıyorum.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5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40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3943350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6636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Oyun yüzünden derslerimi ihmal ediyorum.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6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0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41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4455036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82627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Annem babam çok fazla oyun oynadığımı söylediğinde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sinirleniyorum.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7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0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Resim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04" y="468837"/>
            <a:ext cx="1722758" cy="1722758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9499" y="1239612"/>
            <a:ext cx="9292501" cy="371250"/>
          </a:xfrm>
          <a:prstGeom prst="rect">
            <a:avLst/>
          </a:prstGeom>
        </p:spPr>
      </p:pic>
      <p:sp>
        <p:nvSpPr>
          <p:cNvPr id="44" name="Metin kutusu 43"/>
          <p:cNvSpPr txBox="1"/>
          <p:nvPr/>
        </p:nvSpPr>
        <p:spPr>
          <a:xfrm>
            <a:off x="3209892" y="356336"/>
            <a:ext cx="4514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E61F4F"/>
                </a:solidFill>
              </a:rPr>
              <a:t>Bağımlılık Nedir?</a:t>
            </a:r>
            <a:endParaRPr lang="tr-TR" sz="4800" b="1" dirty="0">
              <a:solidFill>
                <a:srgbClr val="E61F4F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70498" y="1708468"/>
            <a:ext cx="1380181" cy="419128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274800" y="2191595"/>
            <a:ext cx="66956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Bağımlılık, insanın bir şeye bağımlı olması,</a:t>
            </a:r>
          </a:p>
          <a:p>
            <a:r>
              <a:rPr lang="tr-TR" sz="2800" dirty="0"/>
              <a:t>onsuz yaşayamaması, onsuz olduğunda</a:t>
            </a:r>
          </a:p>
          <a:p>
            <a:r>
              <a:rPr lang="tr-TR" sz="2800" dirty="0"/>
              <a:t>aşırı mutsuz olmasıdır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77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" grpId="0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42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4964908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8557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Oyun oynamadığım zamanlarda aklım oyunlarda kalıyor.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8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6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5476081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5783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Oyunun başından çok zor kalkıyorum.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9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5986462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 smtClean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7540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Geç saatlere kadar bilgisayar başında oturmaktan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uykusuz kalıyorum.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184385" y="581550"/>
            <a:ext cx="1352491" cy="1200329"/>
            <a:chOff x="184385" y="581550"/>
            <a:chExt cx="1352491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184385" y="581550"/>
              <a:ext cx="112082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 smtClean="0">
                  <a:solidFill>
                    <a:srgbClr val="E61F4F"/>
                  </a:solidFill>
                </a:rPr>
                <a:t>10</a:t>
              </a:r>
              <a:endParaRPr lang="tr-TR" sz="7200" b="1" dirty="0">
                <a:solidFill>
                  <a:srgbClr val="E61F4F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"/>
            <a:ext cx="12192001" cy="6857999"/>
          </a:xfrm>
          <a:prstGeom prst="rect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" name="Metin kutusu 42"/>
          <p:cNvSpPr txBox="1"/>
          <p:nvPr/>
        </p:nvSpPr>
        <p:spPr>
          <a:xfrm>
            <a:off x="445953" y="378350"/>
            <a:ext cx="37571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400" b="1" dirty="0" smtClean="0">
                <a:solidFill>
                  <a:schemeClr val="bg1"/>
                </a:solidFill>
              </a:rPr>
              <a:t>İşte Sonuç</a:t>
            </a:r>
            <a:endParaRPr lang="tr-TR" sz="6400" b="1" dirty="0">
              <a:solidFill>
                <a:schemeClr val="bg1"/>
              </a:solidFill>
            </a:endParaRPr>
          </a:p>
        </p:txBody>
      </p:sp>
      <p:pic>
        <p:nvPicPr>
          <p:cNvPr id="44" name="Resim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122" y="0"/>
            <a:ext cx="9704877" cy="6858000"/>
          </a:xfrm>
          <a:prstGeom prst="rect">
            <a:avLst/>
          </a:prstGeom>
        </p:spPr>
      </p:pic>
      <p:grpSp>
        <p:nvGrpSpPr>
          <p:cNvPr id="5" name="Grup 4"/>
          <p:cNvGrpSpPr/>
          <p:nvPr/>
        </p:nvGrpSpPr>
        <p:grpSpPr>
          <a:xfrm>
            <a:off x="445953" y="2237177"/>
            <a:ext cx="3433760" cy="733471"/>
            <a:chOff x="445953" y="2237177"/>
            <a:chExt cx="3433760" cy="733471"/>
          </a:xfrm>
        </p:grpSpPr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8463" y="2237177"/>
              <a:ext cx="461250" cy="697500"/>
            </a:xfrm>
            <a:prstGeom prst="rect">
              <a:avLst/>
            </a:prstGeom>
          </p:spPr>
        </p:pic>
        <p:sp>
          <p:nvSpPr>
            <p:cNvPr id="14" name="Dikdörtgen 13"/>
            <p:cNvSpPr/>
            <p:nvPr/>
          </p:nvSpPr>
          <p:spPr>
            <a:xfrm>
              <a:off x="445953" y="2262762"/>
              <a:ext cx="26900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000" b="1" dirty="0">
                  <a:solidFill>
                    <a:schemeClr val="bg1"/>
                  </a:solidFill>
                </a:rPr>
                <a:t>Hiçbir </a:t>
              </a:r>
              <a:r>
                <a:rPr lang="tr-TR" sz="2000" b="1" dirty="0" smtClean="0">
                  <a:solidFill>
                    <a:schemeClr val="bg1"/>
                  </a:solidFill>
                </a:rPr>
                <a:t>zaman</a:t>
              </a:r>
            </a:p>
            <a:p>
              <a:r>
                <a:rPr lang="tr-TR" sz="2000" dirty="0" smtClean="0">
                  <a:solidFill>
                    <a:schemeClr val="bg1"/>
                  </a:solidFill>
                </a:rPr>
                <a:t>İfadeleri çoğunluktaysa</a:t>
              </a:r>
              <a:endParaRPr lang="tr-T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Dikdörtgen 44"/>
          <p:cNvSpPr/>
          <p:nvPr/>
        </p:nvSpPr>
        <p:spPr>
          <a:xfrm>
            <a:off x="4456543" y="2237177"/>
            <a:ext cx="2690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bg1"/>
                </a:solidFill>
              </a:rPr>
              <a:t>Teknoloji konusunda</a:t>
            </a:r>
          </a:p>
          <a:p>
            <a:r>
              <a:rPr lang="tr-TR" sz="2000" b="1" dirty="0" smtClean="0">
                <a:solidFill>
                  <a:schemeClr val="bg1"/>
                </a:solidFill>
              </a:rPr>
              <a:t>gayet iyi </a:t>
            </a:r>
            <a:r>
              <a:rPr lang="tr-TR" sz="2000" dirty="0" smtClean="0">
                <a:solidFill>
                  <a:schemeClr val="bg1"/>
                </a:solidFill>
              </a:rPr>
              <a:t>durumdasınız.</a:t>
            </a:r>
            <a:endParaRPr lang="tr-TR" sz="2000" dirty="0">
              <a:solidFill>
                <a:schemeClr val="bg1"/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445953" y="3474672"/>
            <a:ext cx="3433760" cy="733471"/>
            <a:chOff x="445953" y="3474672"/>
            <a:chExt cx="3433760" cy="733471"/>
          </a:xfrm>
        </p:grpSpPr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8463" y="3474672"/>
              <a:ext cx="461250" cy="697500"/>
            </a:xfrm>
            <a:prstGeom prst="rect">
              <a:avLst/>
            </a:prstGeom>
          </p:spPr>
        </p:pic>
        <p:sp>
          <p:nvSpPr>
            <p:cNvPr id="52" name="Dikdörtgen 51"/>
            <p:cNvSpPr/>
            <p:nvPr/>
          </p:nvSpPr>
          <p:spPr>
            <a:xfrm>
              <a:off x="445953" y="3500257"/>
              <a:ext cx="26900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000" b="1" dirty="0" smtClean="0">
                  <a:solidFill>
                    <a:schemeClr val="bg1"/>
                  </a:solidFill>
                </a:rPr>
                <a:t>Her zaman</a:t>
              </a:r>
            </a:p>
            <a:p>
              <a:r>
                <a:rPr lang="tr-TR" sz="2000" dirty="0" smtClean="0">
                  <a:solidFill>
                    <a:schemeClr val="bg1"/>
                  </a:solidFill>
                </a:rPr>
                <a:t>İfadeleri çoğunluktaysa</a:t>
              </a:r>
              <a:endParaRPr lang="tr-T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Dikdörtgen 52"/>
          <p:cNvSpPr/>
          <p:nvPr/>
        </p:nvSpPr>
        <p:spPr>
          <a:xfrm>
            <a:off x="4456542" y="3474672"/>
            <a:ext cx="3622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bg1"/>
                </a:solidFill>
              </a:rPr>
              <a:t>Acilen teknoloji kullanımında</a:t>
            </a:r>
          </a:p>
          <a:p>
            <a:r>
              <a:rPr lang="tr-TR" sz="2000" b="1" dirty="0" smtClean="0">
                <a:solidFill>
                  <a:schemeClr val="bg1"/>
                </a:solidFill>
              </a:rPr>
              <a:t>önlemler almalı, </a:t>
            </a:r>
            <a:r>
              <a:rPr lang="tr-TR" sz="2000" dirty="0" smtClean="0">
                <a:solidFill>
                  <a:schemeClr val="bg1"/>
                </a:solidFill>
              </a:rPr>
              <a:t>köklü değişiklikler yapmalısınız.</a:t>
            </a:r>
            <a:endParaRPr lang="tr-TR" sz="2000" dirty="0">
              <a:solidFill>
                <a:schemeClr val="bg1"/>
              </a:solidFill>
            </a:endParaRPr>
          </a:p>
        </p:txBody>
      </p:sp>
      <p:grpSp>
        <p:nvGrpSpPr>
          <p:cNvPr id="7" name="Grup 6"/>
          <p:cNvGrpSpPr/>
          <p:nvPr/>
        </p:nvGrpSpPr>
        <p:grpSpPr>
          <a:xfrm>
            <a:off x="445953" y="5040628"/>
            <a:ext cx="3433760" cy="733471"/>
            <a:chOff x="445953" y="5040628"/>
            <a:chExt cx="3433760" cy="733471"/>
          </a:xfrm>
        </p:grpSpPr>
        <p:pic>
          <p:nvPicPr>
            <p:cNvPr id="57" name="Resim 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8463" y="5040628"/>
              <a:ext cx="461250" cy="697500"/>
            </a:xfrm>
            <a:prstGeom prst="rect">
              <a:avLst/>
            </a:prstGeom>
          </p:spPr>
        </p:pic>
        <p:sp>
          <p:nvSpPr>
            <p:cNvPr id="58" name="Dikdörtgen 57"/>
            <p:cNvSpPr/>
            <p:nvPr/>
          </p:nvSpPr>
          <p:spPr>
            <a:xfrm>
              <a:off x="445953" y="5066213"/>
              <a:ext cx="26900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000" b="1" dirty="0" smtClean="0">
                  <a:solidFill>
                    <a:schemeClr val="bg1"/>
                  </a:solidFill>
                </a:rPr>
                <a:t>Bazen</a:t>
              </a:r>
            </a:p>
            <a:p>
              <a:r>
                <a:rPr lang="tr-TR" sz="2000" dirty="0" smtClean="0">
                  <a:solidFill>
                    <a:schemeClr val="bg1"/>
                  </a:solidFill>
                </a:rPr>
                <a:t>İfadeleri çoğunluktaysa</a:t>
              </a:r>
              <a:endParaRPr lang="tr-T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Dikdörtgen 58"/>
          <p:cNvSpPr/>
          <p:nvPr/>
        </p:nvSpPr>
        <p:spPr>
          <a:xfrm>
            <a:off x="4456542" y="5040628"/>
            <a:ext cx="3622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bg1"/>
                </a:solidFill>
              </a:rPr>
              <a:t>Ufak tefek düzenlemelerle</a:t>
            </a:r>
          </a:p>
          <a:p>
            <a:r>
              <a:rPr lang="tr-TR" sz="2000" b="1" dirty="0" smtClean="0">
                <a:solidFill>
                  <a:schemeClr val="bg1"/>
                </a:solidFill>
              </a:rPr>
              <a:t>sorunu halledebilirsiniz.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50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3" grpId="0"/>
      <p:bldP spid="45" grpId="0"/>
      <p:bldP spid="53" grpId="0"/>
      <p:bldP spid="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0" y="1833108"/>
            <a:ext cx="12188825" cy="71166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34" name="Grup 33"/>
          <p:cNvGrpSpPr/>
          <p:nvPr/>
        </p:nvGrpSpPr>
        <p:grpSpPr>
          <a:xfrm>
            <a:off x="1" y="5955032"/>
            <a:ext cx="12192001" cy="462545"/>
            <a:chOff x="1" y="5955032"/>
            <a:chExt cx="12192001" cy="462545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558642" y="6183033"/>
              <a:ext cx="9633360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1828799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1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Metin kutusu 27"/>
          <p:cNvSpPr txBox="1"/>
          <p:nvPr/>
        </p:nvSpPr>
        <p:spPr>
          <a:xfrm>
            <a:off x="5168407" y="142661"/>
            <a:ext cx="4966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231F20"/>
                </a:solidFill>
              </a:rPr>
              <a:t>Teknoloji Bağımlısı</a:t>
            </a:r>
          </a:p>
          <a:p>
            <a:pPr algn="ctr"/>
            <a:r>
              <a:rPr lang="tr-TR" sz="4800" b="1" dirty="0" smtClean="0">
                <a:solidFill>
                  <a:srgbClr val="231F20"/>
                </a:solidFill>
              </a:rPr>
              <a:t>Olmamak İçin</a:t>
            </a:r>
            <a:endParaRPr lang="tr-TR" sz="4800" b="1" dirty="0">
              <a:solidFill>
                <a:srgbClr val="231F20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78" y="250723"/>
            <a:ext cx="4249229" cy="6778959"/>
          </a:xfrm>
          <a:prstGeom prst="rect">
            <a:avLst/>
          </a:prstGeom>
        </p:spPr>
      </p:pic>
      <p:sp>
        <p:nvSpPr>
          <p:cNvPr id="43" name="Freeform 7"/>
          <p:cNvSpPr>
            <a:spLocks/>
          </p:cNvSpPr>
          <p:nvPr/>
        </p:nvSpPr>
        <p:spPr bwMode="auto">
          <a:xfrm>
            <a:off x="7405485" y="1889986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6" name="Grup 15"/>
          <p:cNvGrpSpPr/>
          <p:nvPr/>
        </p:nvGrpSpPr>
        <p:grpSpPr>
          <a:xfrm>
            <a:off x="5264032" y="2368812"/>
            <a:ext cx="5050306" cy="830997"/>
            <a:chOff x="5264032" y="2368812"/>
            <a:chExt cx="5050306" cy="830997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64032" y="2374005"/>
              <a:ext cx="506250" cy="697500"/>
            </a:xfrm>
            <a:prstGeom prst="rect">
              <a:avLst/>
            </a:prstGeom>
          </p:spPr>
        </p:pic>
        <p:sp>
          <p:nvSpPr>
            <p:cNvPr id="44" name="Metin kutusu 43"/>
            <p:cNvSpPr txBox="1"/>
            <p:nvPr/>
          </p:nvSpPr>
          <p:spPr>
            <a:xfrm>
              <a:off x="5932754" y="2368812"/>
              <a:ext cx="4381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>
                  <a:solidFill>
                    <a:srgbClr val="231F20"/>
                  </a:solidFill>
                </a:rPr>
                <a:t>Ekran başında </a:t>
              </a:r>
              <a:r>
                <a:rPr lang="tr-TR" sz="2400" b="1" dirty="0" smtClean="0">
                  <a:solidFill>
                    <a:srgbClr val="231F20"/>
                  </a:solidFill>
                </a:rPr>
                <a:t>geçirdiğiniz</a:t>
              </a:r>
              <a:endParaRPr lang="tr-TR" sz="2400" b="1" dirty="0">
                <a:solidFill>
                  <a:srgbClr val="231F20"/>
                </a:solidFill>
              </a:endParaRPr>
            </a:p>
            <a:p>
              <a:r>
                <a:rPr lang="tr-TR" sz="2400" b="1" dirty="0">
                  <a:solidFill>
                    <a:srgbClr val="231F20"/>
                  </a:solidFill>
                </a:rPr>
                <a:t>süreyi azaltın.</a:t>
              </a:r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5168407" y="3360056"/>
            <a:ext cx="6047673" cy="1200329"/>
            <a:chOff x="5168407" y="3360056"/>
            <a:chExt cx="6047673" cy="1200329"/>
          </a:xfrm>
        </p:grpSpPr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68407" y="3524762"/>
              <a:ext cx="697500" cy="686250"/>
            </a:xfrm>
            <a:prstGeom prst="rect">
              <a:avLst/>
            </a:prstGeom>
          </p:spPr>
        </p:pic>
        <p:sp>
          <p:nvSpPr>
            <p:cNvPr id="45" name="Metin kutusu 44"/>
            <p:cNvSpPr txBox="1"/>
            <p:nvPr/>
          </p:nvSpPr>
          <p:spPr>
            <a:xfrm>
              <a:off x="5932753" y="3360056"/>
              <a:ext cx="52833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>
                  <a:solidFill>
                    <a:srgbClr val="231F20"/>
                  </a:solidFill>
                </a:rPr>
                <a:t>Sizin yaşınızdaki bir çocuğun</a:t>
              </a:r>
            </a:p>
            <a:p>
              <a:r>
                <a:rPr lang="tr-TR" sz="2400" b="1" dirty="0">
                  <a:solidFill>
                    <a:srgbClr val="231F20"/>
                  </a:solidFill>
                </a:rPr>
                <a:t>ekran başında en fazla kalabileceği süre</a:t>
              </a:r>
            </a:p>
            <a:p>
              <a:r>
                <a:rPr lang="tr-TR" sz="2400" b="1" dirty="0">
                  <a:solidFill>
                    <a:srgbClr val="231F20"/>
                  </a:solidFill>
                </a:rPr>
                <a:t>60 dakika yani 1 saat. </a:t>
              </a:r>
            </a:p>
          </p:txBody>
        </p:sp>
      </p:grpSp>
      <p:cxnSp>
        <p:nvCxnSpPr>
          <p:cNvPr id="46" name="Düz Bağlayıcı 45"/>
          <p:cNvCxnSpPr/>
          <p:nvPr/>
        </p:nvCxnSpPr>
        <p:spPr>
          <a:xfrm flipH="1">
            <a:off x="5264033" y="4621557"/>
            <a:ext cx="5050305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etin kutusu 46"/>
          <p:cNvSpPr txBox="1"/>
          <p:nvPr/>
        </p:nvSpPr>
        <p:spPr>
          <a:xfrm>
            <a:off x="5932754" y="4674064"/>
            <a:ext cx="4381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231F20"/>
                </a:solidFill>
              </a:rPr>
              <a:t>Tavsiyem okul zamanında hafta içi</a:t>
            </a:r>
          </a:p>
          <a:p>
            <a:r>
              <a:rPr lang="tr-TR" sz="2000" dirty="0">
                <a:solidFill>
                  <a:srgbClr val="231F20"/>
                </a:solidFill>
              </a:rPr>
              <a:t>hiç bilgisayar ya da tablet açmamanız.</a:t>
            </a:r>
          </a:p>
          <a:p>
            <a:r>
              <a:rPr lang="tr-TR" sz="2000" dirty="0">
                <a:solidFill>
                  <a:srgbClr val="231F20"/>
                </a:solidFill>
              </a:rPr>
              <a:t>Hafta sonu oynamanız daha doğru olur. </a:t>
            </a:r>
          </a:p>
        </p:txBody>
      </p:sp>
    </p:spTree>
    <p:extLst>
      <p:ext uri="{BB962C8B-B14F-4D97-AF65-F5344CB8AC3E}">
        <p14:creationId xmlns:p14="http://schemas.microsoft.com/office/powerpoint/2010/main" val="11955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8" grpId="0"/>
      <p:bldP spid="43" grpId="0" animBg="1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3824" y="3299955"/>
            <a:ext cx="2668848" cy="2341263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1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Teknoloji kullanımınızı sınırlayın.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kendinize sınır çizmiş olursunuz.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Mesela akşam oyun oynamak yerine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ailenizle birlikte vakit geçirebilirsiniz.</a:t>
            </a:r>
          </a:p>
        </p:txBody>
      </p:sp>
    </p:spTree>
    <p:extLst>
      <p:ext uri="{BB962C8B-B14F-4D97-AF65-F5344CB8AC3E}">
        <p14:creationId xmlns:p14="http://schemas.microsoft.com/office/powerpoint/2010/main" val="863264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2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78312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Teknolojiden yararlanma ve kendinizle teknoloji kullanımınız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arasına sınır koyma konusunda ailenizden yardım isteyin.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büyüklerinizin tecrübelerinden yararlanmış</a:t>
            </a:r>
          </a:p>
          <a:p>
            <a:r>
              <a:rPr lang="tr-TR" sz="2400" dirty="0">
                <a:solidFill>
                  <a:srgbClr val="231F20"/>
                </a:solidFill>
              </a:rPr>
              <a:t>olursunuz.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Ailenizle ve öğretmenlerinizle bu konuda konuşarak</a:t>
            </a:r>
          </a:p>
          <a:p>
            <a:r>
              <a:rPr lang="tr-TR" sz="2400" dirty="0">
                <a:solidFill>
                  <a:srgbClr val="231F20"/>
                </a:solidFill>
              </a:rPr>
              <a:t>size en uygun süreyi belirleyin.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9339" y="3301218"/>
            <a:ext cx="2253333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9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49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3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1" y="2525870"/>
            <a:ext cx="8387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Zaten sınırlı zamanlarda yaptığınız teknolojiyle ilişkili işlerinizin</a:t>
            </a:r>
          </a:p>
          <a:p>
            <a:r>
              <a:rPr lang="tr-TR" sz="2400" dirty="0">
                <a:solidFill>
                  <a:srgbClr val="231F20"/>
                </a:solidFill>
              </a:rPr>
              <a:t>ve çalışmalarınızın hemen ardına bir arkadaş buluşması</a:t>
            </a:r>
          </a:p>
          <a:p>
            <a:r>
              <a:rPr lang="tr-TR" sz="2400" dirty="0">
                <a:solidFill>
                  <a:srgbClr val="231F20"/>
                </a:solidFill>
              </a:rPr>
              <a:t>veya zorunlu bir iş planlayın.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 Böylece ölçüyü kaçırmazsınız.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3413" y="3301218"/>
            <a:ext cx="2359259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50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4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87456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Teknoloji kullanımıyla ilgili kendinize hedefler belirleyin.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amaçsız ve boşu boşuna bir kullanıma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kendinizi kaptırmamış olursunuz.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Günde ne kadar teknoloji vs. kullanacağınızı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aile ve öğretmenlerinize sorarak belirleyin.</a:t>
            </a:r>
          </a:p>
          <a:p>
            <a:r>
              <a:rPr lang="tr-TR" sz="2400" dirty="0">
                <a:solidFill>
                  <a:srgbClr val="231F20"/>
                </a:solidFill>
              </a:rPr>
              <a:t>Belirlediğiniz süreye mutlaka uyun.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1931" y="3301218"/>
            <a:ext cx="2320741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6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51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5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1" y="2525870"/>
            <a:ext cx="81360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Odanıza, evin çeşitli yerlerine, bilgisayar ekranının yanı başına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teknoloji bağımlılığının size neler kaybettireceğini</a:t>
            </a:r>
          </a:p>
          <a:p>
            <a:r>
              <a:rPr lang="tr-TR" sz="2400" dirty="0">
                <a:solidFill>
                  <a:srgbClr val="231F20"/>
                </a:solidFill>
              </a:rPr>
              <a:t>hatırlatan sözler ve görseller asın.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zararlarını sürekli hatırlar ve</a:t>
            </a:r>
          </a:p>
          <a:p>
            <a:r>
              <a:rPr lang="tr-TR" sz="2400" dirty="0">
                <a:solidFill>
                  <a:srgbClr val="231F20"/>
                </a:solidFill>
              </a:rPr>
              <a:t>dikkatli kullanırsınız.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2302" y="3301218"/>
            <a:ext cx="233037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5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570" y="1246057"/>
            <a:ext cx="9303751" cy="371250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Resim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104" y="468837"/>
            <a:ext cx="1722758" cy="1722758"/>
          </a:xfrm>
          <a:prstGeom prst="rect">
            <a:avLst/>
          </a:prstGeom>
        </p:spPr>
      </p:pic>
      <p:sp>
        <p:nvSpPr>
          <p:cNvPr id="44" name="Metin kutusu 43"/>
          <p:cNvSpPr txBox="1"/>
          <p:nvPr/>
        </p:nvSpPr>
        <p:spPr>
          <a:xfrm>
            <a:off x="3209892" y="356336"/>
            <a:ext cx="7106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11A74F"/>
                </a:solidFill>
              </a:rPr>
              <a:t>Teknoloji Bağımlılığı Nedir?</a:t>
            </a:r>
            <a:endParaRPr lang="tr-TR" sz="4800" b="1" dirty="0">
              <a:solidFill>
                <a:srgbClr val="11A74F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291579" y="2191595"/>
            <a:ext cx="73690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Teknoloji bağımlılığı, teknolojiyi kullanmada ve  </a:t>
            </a:r>
            <a:r>
              <a:rPr lang="tr-TR" sz="2800" dirty="0" smtClean="0"/>
              <a:t>onunla ilişkide </a:t>
            </a:r>
            <a:r>
              <a:rPr lang="tr-TR" sz="2800" dirty="0"/>
              <a:t>kişinin iradesini kaybetmesi,  </a:t>
            </a:r>
            <a:r>
              <a:rPr lang="tr-TR" sz="2800" dirty="0" smtClean="0"/>
              <a:t>kendini denetleyememesi </a:t>
            </a:r>
            <a:r>
              <a:rPr lang="tr-TR" sz="2800" dirty="0"/>
              <a:t>ve  </a:t>
            </a:r>
            <a:r>
              <a:rPr lang="tr-TR" sz="2800" dirty="0" smtClean="0"/>
              <a:t>onsuz</a:t>
            </a:r>
          </a:p>
          <a:p>
            <a:r>
              <a:rPr lang="tr-TR" sz="2800" dirty="0" smtClean="0"/>
              <a:t>bir yaşam sürememeye başlaması</a:t>
            </a:r>
          </a:p>
          <a:p>
            <a:r>
              <a:rPr lang="tr-TR" sz="2800" dirty="0" smtClean="0"/>
              <a:t>hâlidir</a:t>
            </a:r>
            <a:r>
              <a:rPr lang="tr-TR" sz="2800" dirty="0"/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4283" y="2830108"/>
            <a:ext cx="3754039" cy="3169865"/>
          </a:xfrm>
          <a:prstGeom prst="rect">
            <a:avLst/>
          </a:prstGeom>
        </p:spPr>
      </p:pic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28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" grpId="0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52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6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Arkadaşlarınızla oyun oynamaya ve spora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vakit ayırın.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bilgisayar başında olduğu gibi</a:t>
            </a:r>
          </a:p>
          <a:p>
            <a:r>
              <a:rPr lang="tr-TR" sz="2400" dirty="0">
                <a:solidFill>
                  <a:srgbClr val="231F20"/>
                </a:solidFill>
              </a:rPr>
              <a:t>hareketsiz kalmazsınız.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3413" y="3301218"/>
            <a:ext cx="3659259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7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1" y="2525870"/>
            <a:ext cx="68771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Sanal değil gerçek bir arkadaş çevresinde bulunarak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aktiviteler oluşturun, yeni arkadaşlıklar edinin.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gerçek hayatla bağlantınız</a:t>
            </a:r>
          </a:p>
          <a:p>
            <a:r>
              <a:rPr lang="tr-TR" sz="2400" dirty="0">
                <a:solidFill>
                  <a:srgbClr val="231F20"/>
                </a:solidFill>
              </a:rPr>
              <a:t>daha güçlü olur.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819" y="3301218"/>
            <a:ext cx="4371853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2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009A3E"/>
                </a:solidFill>
              </a:rPr>
              <a:t>Teknolojiden Yararlanmak,</a:t>
            </a:r>
          </a:p>
          <a:p>
            <a:r>
              <a:rPr lang="tr-TR" sz="4800" b="1" dirty="0" smtClean="0">
                <a:solidFill>
                  <a:srgbClr val="0C7235"/>
                </a:solidFill>
              </a:rPr>
              <a:t>Bağımlı Olmamak İçin </a:t>
            </a:r>
            <a:endParaRPr lang="tr-TR" sz="4800" b="1" dirty="0">
              <a:solidFill>
                <a:srgbClr val="0C7235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 smtClean="0">
                <a:solidFill>
                  <a:srgbClr val="C7C6C6"/>
                </a:solidFill>
              </a:rPr>
              <a:t>8</a:t>
            </a:r>
            <a:endParaRPr lang="tr-TR" sz="12800" b="1" dirty="0">
              <a:solidFill>
                <a:srgbClr val="C7C6C6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621" y="2525870"/>
            <a:ext cx="81228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Yapmak istediklerinizi listeleyin, listenizdekilerinden birini</a:t>
            </a:r>
          </a:p>
          <a:p>
            <a:r>
              <a:rPr lang="tr-TR" sz="2400" dirty="0">
                <a:solidFill>
                  <a:srgbClr val="231F20"/>
                </a:solidFill>
              </a:rPr>
              <a:t>yaptıktan sonra listenizin en sonuna yeni bir</a:t>
            </a:r>
          </a:p>
          <a:p>
            <a:r>
              <a:rPr lang="tr-TR" sz="2400" dirty="0">
                <a:solidFill>
                  <a:srgbClr val="231F20"/>
                </a:solidFill>
              </a:rPr>
              <a:t>isteğinizi yazın.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hayatınızda teknoloji dışında da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önem verdiğiniz şeyler olduğunu</a:t>
            </a:r>
          </a:p>
          <a:p>
            <a:r>
              <a:rPr lang="tr-TR" sz="2400" dirty="0">
                <a:solidFill>
                  <a:srgbClr val="231F20"/>
                </a:solidFill>
              </a:rPr>
              <a:t>sürekli hatırlarsınız.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4894" y="3301218"/>
            <a:ext cx="2657778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3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1"/>
            <a:ext cx="12191999" cy="6858000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749" y="572053"/>
            <a:ext cx="1372500" cy="1237500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777" y="2344766"/>
            <a:ext cx="1698750" cy="1822500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880" y="2620391"/>
            <a:ext cx="2362500" cy="1271250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0999" y="4636713"/>
            <a:ext cx="1001250" cy="1631250"/>
          </a:xfrm>
          <a:prstGeom prst="rect">
            <a:avLst/>
          </a:prstGeom>
        </p:spPr>
      </p:pic>
      <p:sp>
        <p:nvSpPr>
          <p:cNvPr id="48" name="Metin kutusu 47"/>
          <p:cNvSpPr txBox="1"/>
          <p:nvPr/>
        </p:nvSpPr>
        <p:spPr>
          <a:xfrm>
            <a:off x="454743" y="978556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e-sosyal misiniz?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a-sosyal mi?</a:t>
            </a:r>
          </a:p>
        </p:txBody>
      </p:sp>
      <p:sp>
        <p:nvSpPr>
          <p:cNvPr id="49" name="Metin kutusu 48"/>
          <p:cNvSpPr txBox="1"/>
          <p:nvPr/>
        </p:nvSpPr>
        <p:spPr>
          <a:xfrm>
            <a:off x="7156074" y="708153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Hayat nehri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netten akmıyor!</a:t>
            </a:r>
          </a:p>
        </p:txBody>
      </p:sp>
      <p:sp>
        <p:nvSpPr>
          <p:cNvPr id="50" name="Metin kutusu 49"/>
          <p:cNvSpPr txBox="1"/>
          <p:nvPr/>
        </p:nvSpPr>
        <p:spPr>
          <a:xfrm>
            <a:off x="3905207" y="2788108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İnternete bağlı ol,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bağımlı olma.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565484" y="4774656"/>
            <a:ext cx="438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Sosyal çevreni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sosyal medya ile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kısıtlama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6979905" y="4797528"/>
            <a:ext cx="438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Telefonun çeksin,</a:t>
            </a:r>
          </a:p>
          <a:p>
            <a:pPr algn="ctr"/>
            <a:r>
              <a:rPr lang="fi-FI" sz="3200" b="1" dirty="0">
                <a:solidFill>
                  <a:schemeClr val="bg1"/>
                </a:solidFill>
              </a:rPr>
              <a:t>ama seni içine</a:t>
            </a:r>
          </a:p>
          <a:p>
            <a:pPr algn="ctr"/>
            <a:r>
              <a:rPr lang="fi-FI" sz="3200" b="1" dirty="0">
                <a:solidFill>
                  <a:schemeClr val="bg1"/>
                </a:solidFill>
              </a:rPr>
              <a:t>çekmesin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81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1"/>
            <a:ext cx="12191999" cy="6858000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210" y="4154824"/>
            <a:ext cx="1816576" cy="1637897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608" y="746788"/>
            <a:ext cx="1698750" cy="1822500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356" y="5384455"/>
            <a:ext cx="2003616" cy="1078136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565" y="1228473"/>
            <a:ext cx="1001250" cy="1631250"/>
          </a:xfrm>
          <a:prstGeom prst="rect">
            <a:avLst/>
          </a:prstGeom>
        </p:spPr>
      </p:pic>
      <p:sp>
        <p:nvSpPr>
          <p:cNvPr id="50" name="Metin kutusu 49"/>
          <p:cNvSpPr txBox="1"/>
          <p:nvPr/>
        </p:nvSpPr>
        <p:spPr>
          <a:xfrm>
            <a:off x="3422607" y="949010"/>
            <a:ext cx="438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Sıfır teknoloji değil,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sınırsız teknoloji değil,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yeterince teknoloji.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952372" y="3549586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Teknoloji çözüm üretir,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bağımlılık sorun üretir.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7572227" y="3303500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Azı karar,</a:t>
            </a:r>
          </a:p>
          <a:p>
            <a:pPr algn="ctr"/>
            <a:r>
              <a:rPr lang="fi-FI" sz="3200" b="1" dirty="0">
                <a:solidFill>
                  <a:schemeClr val="bg1"/>
                </a:solidFill>
              </a:rPr>
              <a:t>çoğu zarar.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1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3838"/>
            <a:ext cx="12188825" cy="125413"/>
          </a:xfrm>
          <a:prstGeom prst="rect">
            <a:avLst/>
          </a:prstGeom>
          <a:solidFill>
            <a:srgbClr val="DD7E0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3175"/>
            <a:ext cx="12188825" cy="227013"/>
          </a:xfrm>
          <a:prstGeom prst="rect">
            <a:avLst/>
          </a:prstGeom>
          <a:solidFill>
            <a:srgbClr val="FAB52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srgbClr val="FAB529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3413" y="209550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B52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0133013" y="449263"/>
            <a:ext cx="101600" cy="33338"/>
          </a:xfrm>
          <a:custGeom>
            <a:avLst/>
            <a:gdLst>
              <a:gd name="T0" fmla="*/ 27 w 28"/>
              <a:gd name="T1" fmla="*/ 8 h 9"/>
              <a:gd name="T2" fmla="*/ 23 w 28"/>
              <a:gd name="T3" fmla="*/ 1 h 9"/>
              <a:gd name="T4" fmla="*/ 23 w 28"/>
              <a:gd name="T5" fmla="*/ 0 h 9"/>
              <a:gd name="T6" fmla="*/ 14 w 28"/>
              <a:gd name="T7" fmla="*/ 0 h 9"/>
              <a:gd name="T8" fmla="*/ 5 w 28"/>
              <a:gd name="T9" fmla="*/ 0 h 9"/>
              <a:gd name="T10" fmla="*/ 5 w 28"/>
              <a:gd name="T11" fmla="*/ 1 h 9"/>
              <a:gd name="T12" fmla="*/ 1 w 28"/>
              <a:gd name="T13" fmla="*/ 8 h 9"/>
              <a:gd name="T14" fmla="*/ 1 w 28"/>
              <a:gd name="T15" fmla="*/ 9 h 9"/>
              <a:gd name="T16" fmla="*/ 14 w 28"/>
              <a:gd name="T17" fmla="*/ 9 h 9"/>
              <a:gd name="T18" fmla="*/ 27 w 28"/>
              <a:gd name="T19" fmla="*/ 9 h 9"/>
              <a:gd name="T20" fmla="*/ 27 w 28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9">
                <a:moveTo>
                  <a:pt x="27" y="8"/>
                </a:moveTo>
                <a:cubicBezTo>
                  <a:pt x="24" y="7"/>
                  <a:pt x="23" y="5"/>
                  <a:pt x="23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5"/>
                  <a:pt x="4" y="7"/>
                  <a:pt x="1" y="8"/>
                </a:cubicBezTo>
                <a:cubicBezTo>
                  <a:pt x="0" y="8"/>
                  <a:pt x="0" y="9"/>
                  <a:pt x="1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8" y="9"/>
                  <a:pt x="28" y="8"/>
                  <a:pt x="27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" name="Metin kutusu 40"/>
          <p:cNvSpPr txBox="1"/>
          <p:nvPr/>
        </p:nvSpPr>
        <p:spPr>
          <a:xfrm>
            <a:off x="633413" y="629652"/>
            <a:ext cx="7588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>
                <a:solidFill>
                  <a:srgbClr val="FAB529"/>
                </a:solidFill>
              </a:rPr>
              <a:t>Etkinlik: </a:t>
            </a:r>
            <a:r>
              <a:rPr lang="tr-TR" sz="4800" b="1" dirty="0">
                <a:solidFill>
                  <a:srgbClr val="231F20"/>
                </a:solidFill>
              </a:rPr>
              <a:t>Okuyalım, Tartışalım</a:t>
            </a:r>
            <a:endParaRPr lang="tr-TR" sz="4800" b="1" dirty="0" smtClean="0">
              <a:solidFill>
                <a:srgbClr val="231F2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76622" y="1443871"/>
            <a:ext cx="7711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Aşağıdaki soruları, okuduğunuz çizgi öyküye göre cevaplayın.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54" y="2246182"/>
            <a:ext cx="3510748" cy="3120665"/>
          </a:xfrm>
          <a:prstGeom prst="rect">
            <a:avLst/>
          </a:prstGeom>
        </p:spPr>
      </p:pic>
      <p:grpSp>
        <p:nvGrpSpPr>
          <p:cNvPr id="29" name="Grup 28"/>
          <p:cNvGrpSpPr/>
          <p:nvPr/>
        </p:nvGrpSpPr>
        <p:grpSpPr>
          <a:xfrm>
            <a:off x="4657449" y="2381616"/>
            <a:ext cx="7203247" cy="3416320"/>
            <a:chOff x="4657449" y="2381616"/>
            <a:chExt cx="7203247" cy="3416320"/>
          </a:xfrm>
        </p:grpSpPr>
        <p:sp>
          <p:nvSpPr>
            <p:cNvPr id="42" name="Metin kutusu 41"/>
            <p:cNvSpPr txBox="1"/>
            <p:nvPr/>
          </p:nvSpPr>
          <p:spPr>
            <a:xfrm>
              <a:off x="5107449" y="2381616"/>
              <a:ext cx="6753247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/>
                <a:t>Çocuklar neden bilgisayar oyunlarını sever</a:t>
              </a:r>
              <a:r>
                <a:rPr lang="tr-TR" sz="2400" b="1" dirty="0" smtClean="0"/>
                <a:t>?</a:t>
              </a:r>
            </a:p>
            <a:p>
              <a:endParaRPr lang="tr-TR" sz="2400" b="1" dirty="0" smtClean="0"/>
            </a:p>
            <a:p>
              <a:r>
                <a:rPr lang="tr-TR" sz="2400" b="1" dirty="0"/>
                <a:t>Bilgisayar oyunları bize nasıl zarar verir</a:t>
              </a:r>
              <a:r>
                <a:rPr lang="tr-TR" sz="2400" b="1" dirty="0" smtClean="0"/>
                <a:t>?</a:t>
              </a:r>
            </a:p>
            <a:p>
              <a:endParaRPr lang="tr-TR" sz="2400" b="1" dirty="0" smtClean="0"/>
            </a:p>
            <a:p>
              <a:r>
                <a:rPr lang="tr-TR" sz="2400" b="1" dirty="0" smtClean="0"/>
                <a:t>Sizce </a:t>
              </a:r>
              <a:r>
                <a:rPr lang="tr-TR" sz="2400" b="1" dirty="0"/>
                <a:t>bir günde ekran başında en fazla</a:t>
              </a:r>
            </a:p>
            <a:p>
              <a:r>
                <a:rPr lang="tr-TR" sz="2400" b="1" dirty="0"/>
                <a:t>kaç dakika kalmalıyız</a:t>
              </a:r>
              <a:r>
                <a:rPr lang="tr-TR" sz="2400" b="1" dirty="0" smtClean="0"/>
                <a:t>?</a:t>
              </a:r>
            </a:p>
            <a:p>
              <a:endParaRPr lang="tr-TR" sz="2400" b="1" dirty="0"/>
            </a:p>
            <a:p>
              <a:r>
                <a:rPr lang="tr-TR" sz="2400" b="1" dirty="0"/>
                <a:t>Bilgisayar oyunlarının yerine başka</a:t>
              </a:r>
            </a:p>
            <a:p>
              <a:r>
                <a:rPr lang="tr-TR" sz="2400" b="1" dirty="0"/>
                <a:t>hangi oyunları oynayabiliriz?</a:t>
              </a:r>
            </a:p>
          </p:txBody>
        </p:sp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57449" y="2572245"/>
              <a:ext cx="450000" cy="135000"/>
            </a:xfrm>
            <a:prstGeom prst="rect">
              <a:avLst/>
            </a:prstGeom>
          </p:spPr>
        </p:pic>
        <p:pic>
          <p:nvPicPr>
            <p:cNvPr id="46" name="Resim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57449" y="3287190"/>
              <a:ext cx="450000" cy="135000"/>
            </a:xfrm>
            <a:prstGeom prst="rect">
              <a:avLst/>
            </a:prstGeom>
          </p:spPr>
        </p:pic>
        <p:pic>
          <p:nvPicPr>
            <p:cNvPr id="47" name="Resim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57449" y="3988692"/>
              <a:ext cx="450000" cy="1350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61166" y="5099327"/>
              <a:ext cx="450000" cy="135000"/>
            </a:xfrm>
            <a:prstGeom prst="rect">
              <a:avLst/>
            </a:prstGeom>
          </p:spPr>
        </p:pic>
      </p:grpSp>
      <p:grpSp>
        <p:nvGrpSpPr>
          <p:cNvPr id="52" name="Grup 51"/>
          <p:cNvGrpSpPr/>
          <p:nvPr/>
        </p:nvGrpSpPr>
        <p:grpSpPr>
          <a:xfrm>
            <a:off x="9361488" y="92075"/>
            <a:ext cx="496888" cy="500063"/>
            <a:chOff x="9361488" y="92075"/>
            <a:chExt cx="496888" cy="500063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9361488" y="92075"/>
              <a:ext cx="496888" cy="500063"/>
            </a:xfrm>
            <a:prstGeom prst="ellipse">
              <a:avLst/>
            </a:prstGeom>
            <a:solidFill>
              <a:srgbClr val="E61F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Freeform 9"/>
            <p:cNvSpPr>
              <a:spLocks noEditPoints="1"/>
            </p:cNvSpPr>
            <p:nvPr/>
          </p:nvSpPr>
          <p:spPr bwMode="auto">
            <a:xfrm>
              <a:off x="9525000" y="192088"/>
              <a:ext cx="169863" cy="300038"/>
            </a:xfrm>
            <a:custGeom>
              <a:avLst/>
              <a:gdLst>
                <a:gd name="T0" fmla="*/ 39 w 47"/>
                <a:gd name="T1" fmla="*/ 0 h 82"/>
                <a:gd name="T2" fmla="*/ 8 w 47"/>
                <a:gd name="T3" fmla="*/ 0 h 82"/>
                <a:gd name="T4" fmla="*/ 0 w 47"/>
                <a:gd name="T5" fmla="*/ 7 h 82"/>
                <a:gd name="T6" fmla="*/ 0 w 47"/>
                <a:gd name="T7" fmla="*/ 74 h 82"/>
                <a:gd name="T8" fmla="*/ 8 w 47"/>
                <a:gd name="T9" fmla="*/ 82 h 82"/>
                <a:gd name="T10" fmla="*/ 39 w 47"/>
                <a:gd name="T11" fmla="*/ 82 h 82"/>
                <a:gd name="T12" fmla="*/ 47 w 47"/>
                <a:gd name="T13" fmla="*/ 74 h 82"/>
                <a:gd name="T14" fmla="*/ 47 w 47"/>
                <a:gd name="T15" fmla="*/ 7 h 82"/>
                <a:gd name="T16" fmla="*/ 39 w 47"/>
                <a:gd name="T17" fmla="*/ 0 h 82"/>
                <a:gd name="T18" fmla="*/ 19 w 47"/>
                <a:gd name="T19" fmla="*/ 6 h 82"/>
                <a:gd name="T20" fmla="*/ 28 w 47"/>
                <a:gd name="T21" fmla="*/ 6 h 82"/>
                <a:gd name="T22" fmla="*/ 29 w 47"/>
                <a:gd name="T23" fmla="*/ 7 h 82"/>
                <a:gd name="T24" fmla="*/ 28 w 47"/>
                <a:gd name="T25" fmla="*/ 8 h 82"/>
                <a:gd name="T26" fmla="*/ 19 w 47"/>
                <a:gd name="T27" fmla="*/ 8 h 82"/>
                <a:gd name="T28" fmla="*/ 17 w 47"/>
                <a:gd name="T29" fmla="*/ 7 h 82"/>
                <a:gd name="T30" fmla="*/ 19 w 47"/>
                <a:gd name="T31" fmla="*/ 6 h 82"/>
                <a:gd name="T32" fmla="*/ 23 w 47"/>
                <a:gd name="T33" fmla="*/ 77 h 82"/>
                <a:gd name="T34" fmla="*/ 21 w 47"/>
                <a:gd name="T35" fmla="*/ 74 h 82"/>
                <a:gd name="T36" fmla="*/ 23 w 47"/>
                <a:gd name="T37" fmla="*/ 71 h 82"/>
                <a:gd name="T38" fmla="*/ 26 w 47"/>
                <a:gd name="T39" fmla="*/ 74 h 82"/>
                <a:gd name="T40" fmla="*/ 23 w 47"/>
                <a:gd name="T41" fmla="*/ 77 h 82"/>
                <a:gd name="T42" fmla="*/ 43 w 47"/>
                <a:gd name="T43" fmla="*/ 67 h 82"/>
                <a:gd name="T44" fmla="*/ 4 w 47"/>
                <a:gd name="T45" fmla="*/ 67 h 82"/>
                <a:gd name="T46" fmla="*/ 4 w 47"/>
                <a:gd name="T47" fmla="*/ 13 h 82"/>
                <a:gd name="T48" fmla="*/ 43 w 47"/>
                <a:gd name="T49" fmla="*/ 13 h 82"/>
                <a:gd name="T50" fmla="*/ 43 w 47"/>
                <a:gd name="T51" fmla="*/ 6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82">
                  <a:moveTo>
                    <a:pt x="3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4" y="82"/>
                    <a:pt x="8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43" y="82"/>
                    <a:pt x="47" y="78"/>
                    <a:pt x="47" y="74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3" y="0"/>
                    <a:pt x="39" y="0"/>
                  </a:cubicBezTo>
                  <a:close/>
                  <a:moveTo>
                    <a:pt x="19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9" y="6"/>
                    <a:pt x="29" y="6"/>
                    <a:pt x="29" y="7"/>
                  </a:cubicBezTo>
                  <a:cubicBezTo>
                    <a:pt x="29" y="8"/>
                    <a:pt x="29" y="8"/>
                    <a:pt x="2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7" y="8"/>
                    <a:pt x="17" y="7"/>
                  </a:cubicBezTo>
                  <a:cubicBezTo>
                    <a:pt x="17" y="6"/>
                    <a:pt x="18" y="6"/>
                    <a:pt x="19" y="6"/>
                  </a:cubicBezTo>
                  <a:close/>
                  <a:moveTo>
                    <a:pt x="23" y="77"/>
                  </a:moveTo>
                  <a:cubicBezTo>
                    <a:pt x="22" y="77"/>
                    <a:pt x="21" y="75"/>
                    <a:pt x="21" y="74"/>
                  </a:cubicBezTo>
                  <a:cubicBezTo>
                    <a:pt x="21" y="73"/>
                    <a:pt x="22" y="71"/>
                    <a:pt x="23" y="71"/>
                  </a:cubicBezTo>
                  <a:cubicBezTo>
                    <a:pt x="25" y="71"/>
                    <a:pt x="26" y="73"/>
                    <a:pt x="26" y="74"/>
                  </a:cubicBezTo>
                  <a:cubicBezTo>
                    <a:pt x="26" y="75"/>
                    <a:pt x="25" y="77"/>
                    <a:pt x="23" y="77"/>
                  </a:cubicBezTo>
                  <a:close/>
                  <a:moveTo>
                    <a:pt x="43" y="67"/>
                  </a:moveTo>
                  <a:cubicBezTo>
                    <a:pt x="4" y="67"/>
                    <a:pt x="4" y="67"/>
                    <a:pt x="4" y="6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3" y="13"/>
                    <a:pt x="43" y="13"/>
                    <a:pt x="43" y="13"/>
                  </a:cubicBezTo>
                  <a:lnTo>
                    <a:pt x="43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5" name="Grup 54"/>
          <p:cNvGrpSpPr/>
          <p:nvPr/>
        </p:nvGrpSpPr>
        <p:grpSpPr>
          <a:xfrm>
            <a:off x="9937750" y="92075"/>
            <a:ext cx="492125" cy="500063"/>
            <a:chOff x="9937750" y="92075"/>
            <a:chExt cx="492125" cy="500063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9937750" y="92075"/>
              <a:ext cx="492125" cy="500063"/>
            </a:xfrm>
            <a:prstGeom prst="ellipse">
              <a:avLst/>
            </a:prstGeom>
            <a:solidFill>
              <a:srgbClr val="231F20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7" name="Freeform 11"/>
            <p:cNvSpPr>
              <a:spLocks noEditPoints="1"/>
            </p:cNvSpPr>
            <p:nvPr/>
          </p:nvSpPr>
          <p:spPr bwMode="auto">
            <a:xfrm>
              <a:off x="10034588" y="234950"/>
              <a:ext cx="296863" cy="206375"/>
            </a:xfrm>
            <a:custGeom>
              <a:avLst/>
              <a:gdLst>
                <a:gd name="T0" fmla="*/ 82 w 82"/>
                <a:gd name="T1" fmla="*/ 2 h 56"/>
                <a:gd name="T2" fmla="*/ 80 w 82"/>
                <a:gd name="T3" fmla="*/ 0 h 56"/>
                <a:gd name="T4" fmla="*/ 3 w 82"/>
                <a:gd name="T5" fmla="*/ 0 h 56"/>
                <a:gd name="T6" fmla="*/ 1 w 82"/>
                <a:gd name="T7" fmla="*/ 2 h 56"/>
                <a:gd name="T8" fmla="*/ 0 w 82"/>
                <a:gd name="T9" fmla="*/ 54 h 56"/>
                <a:gd name="T10" fmla="*/ 3 w 82"/>
                <a:gd name="T11" fmla="*/ 56 h 56"/>
                <a:gd name="T12" fmla="*/ 80 w 82"/>
                <a:gd name="T13" fmla="*/ 56 h 56"/>
                <a:gd name="T14" fmla="*/ 82 w 82"/>
                <a:gd name="T15" fmla="*/ 54 h 56"/>
                <a:gd name="T16" fmla="*/ 82 w 82"/>
                <a:gd name="T17" fmla="*/ 2 h 56"/>
                <a:gd name="T18" fmla="*/ 79 w 82"/>
                <a:gd name="T19" fmla="*/ 46 h 56"/>
                <a:gd name="T20" fmla="*/ 4 w 82"/>
                <a:gd name="T21" fmla="*/ 46 h 56"/>
                <a:gd name="T22" fmla="*/ 4 w 82"/>
                <a:gd name="T23" fmla="*/ 3 h 56"/>
                <a:gd name="T24" fmla="*/ 79 w 82"/>
                <a:gd name="T25" fmla="*/ 3 h 56"/>
                <a:gd name="T26" fmla="*/ 79 w 82"/>
                <a:gd name="T27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56">
                  <a:moveTo>
                    <a:pt x="82" y="2"/>
                  </a:moveTo>
                  <a:cubicBezTo>
                    <a:pt x="82" y="1"/>
                    <a:pt x="81" y="0"/>
                    <a:pt x="8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1" y="56"/>
                    <a:pt x="3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1" y="56"/>
                    <a:pt x="82" y="55"/>
                    <a:pt x="82" y="54"/>
                  </a:cubicBezTo>
                  <a:lnTo>
                    <a:pt x="82" y="2"/>
                  </a:lnTo>
                  <a:close/>
                  <a:moveTo>
                    <a:pt x="7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79" y="3"/>
                    <a:pt x="79" y="3"/>
                    <a:pt x="79" y="3"/>
                  </a:cubicBezTo>
                  <a:lnTo>
                    <a:pt x="79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up 57"/>
          <p:cNvGrpSpPr/>
          <p:nvPr/>
        </p:nvGrpSpPr>
        <p:grpSpPr>
          <a:xfrm>
            <a:off x="11088688" y="92075"/>
            <a:ext cx="492125" cy="500063"/>
            <a:chOff x="11088688" y="92075"/>
            <a:chExt cx="492125" cy="500063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1088688" y="92075"/>
              <a:ext cx="492125" cy="500063"/>
            </a:xfrm>
            <a:prstGeom prst="ellipse">
              <a:avLst/>
            </a:prstGeom>
            <a:solidFill>
              <a:srgbClr val="11A7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11431588" y="228600"/>
              <a:ext cx="25400" cy="58738"/>
            </a:xfrm>
            <a:custGeom>
              <a:avLst/>
              <a:gdLst>
                <a:gd name="T0" fmla="*/ 2 w 7"/>
                <a:gd name="T1" fmla="*/ 16 h 16"/>
                <a:gd name="T2" fmla="*/ 2 w 7"/>
                <a:gd name="T3" fmla="*/ 0 h 16"/>
                <a:gd name="T4" fmla="*/ 0 w 7"/>
                <a:gd name="T5" fmla="*/ 3 h 16"/>
                <a:gd name="T6" fmla="*/ 0 w 7"/>
                <a:gd name="T7" fmla="*/ 14 h 16"/>
                <a:gd name="T8" fmla="*/ 2 w 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6">
                  <a:moveTo>
                    <a:pt x="2" y="16"/>
                  </a:moveTo>
                  <a:cubicBezTo>
                    <a:pt x="7" y="12"/>
                    <a:pt x="7" y="5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3" y="11"/>
                    <a:pt x="0" y="14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11450638" y="209550"/>
              <a:ext cx="28575" cy="100013"/>
            </a:xfrm>
            <a:custGeom>
              <a:avLst/>
              <a:gdLst>
                <a:gd name="T0" fmla="*/ 3 w 8"/>
                <a:gd name="T1" fmla="*/ 0 h 27"/>
                <a:gd name="T2" fmla="*/ 0 w 8"/>
                <a:gd name="T3" fmla="*/ 2 h 27"/>
                <a:gd name="T4" fmla="*/ 5 w 8"/>
                <a:gd name="T5" fmla="*/ 13 h 27"/>
                <a:gd name="T6" fmla="*/ 0 w 8"/>
                <a:gd name="T7" fmla="*/ 24 h 27"/>
                <a:gd name="T8" fmla="*/ 3 w 8"/>
                <a:gd name="T9" fmla="*/ 27 h 27"/>
                <a:gd name="T10" fmla="*/ 8 w 8"/>
                <a:gd name="T11" fmla="*/ 13 h 27"/>
                <a:gd name="T12" fmla="*/ 3 w 8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5"/>
                    <a:pt x="5" y="9"/>
                    <a:pt x="5" y="13"/>
                  </a:cubicBezTo>
                  <a:cubicBezTo>
                    <a:pt x="5" y="17"/>
                    <a:pt x="3" y="21"/>
                    <a:pt x="0" y="2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23"/>
                    <a:pt x="8" y="18"/>
                    <a:pt x="8" y="13"/>
                  </a:cubicBezTo>
                  <a:cubicBezTo>
                    <a:pt x="8" y="8"/>
                    <a:pt x="6" y="3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11363325" y="228600"/>
              <a:ext cx="28575" cy="58738"/>
            </a:xfrm>
            <a:custGeom>
              <a:avLst/>
              <a:gdLst>
                <a:gd name="T0" fmla="*/ 5 w 8"/>
                <a:gd name="T1" fmla="*/ 16 h 16"/>
                <a:gd name="T2" fmla="*/ 8 w 8"/>
                <a:gd name="T3" fmla="*/ 14 h 16"/>
                <a:gd name="T4" fmla="*/ 8 w 8"/>
                <a:gd name="T5" fmla="*/ 3 h 16"/>
                <a:gd name="T6" fmla="*/ 5 w 8"/>
                <a:gd name="T7" fmla="*/ 0 h 16"/>
                <a:gd name="T8" fmla="*/ 5 w 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5" y="16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5" y="11"/>
                    <a:pt x="5" y="6"/>
                    <a:pt x="8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5"/>
                    <a:pt x="0" y="12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11341100" y="209550"/>
              <a:ext cx="30163" cy="100013"/>
            </a:xfrm>
            <a:custGeom>
              <a:avLst/>
              <a:gdLst>
                <a:gd name="T0" fmla="*/ 8 w 8"/>
                <a:gd name="T1" fmla="*/ 24 h 27"/>
                <a:gd name="T2" fmla="*/ 4 w 8"/>
                <a:gd name="T3" fmla="*/ 13 h 27"/>
                <a:gd name="T4" fmla="*/ 8 w 8"/>
                <a:gd name="T5" fmla="*/ 2 h 27"/>
                <a:gd name="T6" fmla="*/ 5 w 8"/>
                <a:gd name="T7" fmla="*/ 0 h 27"/>
                <a:gd name="T8" fmla="*/ 0 w 8"/>
                <a:gd name="T9" fmla="*/ 13 h 27"/>
                <a:gd name="T10" fmla="*/ 5 w 8"/>
                <a:gd name="T11" fmla="*/ 27 h 27"/>
                <a:gd name="T12" fmla="*/ 8 w 8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8" y="24"/>
                  </a:moveTo>
                  <a:cubicBezTo>
                    <a:pt x="5" y="21"/>
                    <a:pt x="4" y="17"/>
                    <a:pt x="4" y="13"/>
                  </a:cubicBezTo>
                  <a:cubicBezTo>
                    <a:pt x="4" y="9"/>
                    <a:pt x="5" y="5"/>
                    <a:pt x="8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3"/>
                    <a:pt x="0" y="8"/>
                    <a:pt x="0" y="13"/>
                  </a:cubicBezTo>
                  <a:cubicBezTo>
                    <a:pt x="0" y="18"/>
                    <a:pt x="2" y="23"/>
                    <a:pt x="5" y="27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4" name="Freeform 18"/>
            <p:cNvSpPr>
              <a:spLocks noEditPoints="1"/>
            </p:cNvSpPr>
            <p:nvPr/>
          </p:nvSpPr>
          <p:spPr bwMode="auto">
            <a:xfrm>
              <a:off x="11185525" y="242888"/>
              <a:ext cx="260350" cy="212725"/>
            </a:xfrm>
            <a:custGeom>
              <a:avLst/>
              <a:gdLst>
                <a:gd name="T0" fmla="*/ 68 w 72"/>
                <a:gd name="T1" fmla="*/ 32 h 58"/>
                <a:gd name="T2" fmla="*/ 64 w 72"/>
                <a:gd name="T3" fmla="*/ 32 h 58"/>
                <a:gd name="T4" fmla="*/ 64 w 72"/>
                <a:gd name="T5" fmla="*/ 8 h 58"/>
                <a:gd name="T6" fmla="*/ 66 w 72"/>
                <a:gd name="T7" fmla="*/ 4 h 58"/>
                <a:gd name="T8" fmla="*/ 62 w 72"/>
                <a:gd name="T9" fmla="*/ 0 h 58"/>
                <a:gd name="T10" fmla="*/ 58 w 72"/>
                <a:gd name="T11" fmla="*/ 4 h 58"/>
                <a:gd name="T12" fmla="*/ 60 w 72"/>
                <a:gd name="T13" fmla="*/ 8 h 58"/>
                <a:gd name="T14" fmla="*/ 60 w 72"/>
                <a:gd name="T15" fmla="*/ 32 h 58"/>
                <a:gd name="T16" fmla="*/ 4 w 72"/>
                <a:gd name="T17" fmla="*/ 32 h 58"/>
                <a:gd name="T18" fmla="*/ 0 w 72"/>
                <a:gd name="T19" fmla="*/ 36 h 58"/>
                <a:gd name="T20" fmla="*/ 0 w 72"/>
                <a:gd name="T21" fmla="*/ 58 h 58"/>
                <a:gd name="T22" fmla="*/ 72 w 72"/>
                <a:gd name="T23" fmla="*/ 58 h 58"/>
                <a:gd name="T24" fmla="*/ 72 w 72"/>
                <a:gd name="T25" fmla="*/ 36 h 58"/>
                <a:gd name="T26" fmla="*/ 68 w 72"/>
                <a:gd name="T27" fmla="*/ 32 h 58"/>
                <a:gd name="T28" fmla="*/ 5 w 72"/>
                <a:gd name="T29" fmla="*/ 40 h 58"/>
                <a:gd name="T30" fmla="*/ 4 w 72"/>
                <a:gd name="T31" fmla="*/ 38 h 58"/>
                <a:gd name="T32" fmla="*/ 5 w 72"/>
                <a:gd name="T33" fmla="*/ 36 h 58"/>
                <a:gd name="T34" fmla="*/ 7 w 72"/>
                <a:gd name="T35" fmla="*/ 38 h 58"/>
                <a:gd name="T36" fmla="*/ 5 w 72"/>
                <a:gd name="T37" fmla="*/ 40 h 58"/>
                <a:gd name="T38" fmla="*/ 13 w 72"/>
                <a:gd name="T39" fmla="*/ 40 h 58"/>
                <a:gd name="T40" fmla="*/ 11 w 72"/>
                <a:gd name="T41" fmla="*/ 38 h 58"/>
                <a:gd name="T42" fmla="*/ 13 w 72"/>
                <a:gd name="T43" fmla="*/ 36 h 58"/>
                <a:gd name="T44" fmla="*/ 15 w 72"/>
                <a:gd name="T45" fmla="*/ 38 h 58"/>
                <a:gd name="T46" fmla="*/ 13 w 72"/>
                <a:gd name="T47" fmla="*/ 40 h 58"/>
                <a:gd name="T48" fmla="*/ 37 w 72"/>
                <a:gd name="T49" fmla="*/ 40 h 58"/>
                <a:gd name="T50" fmla="*/ 21 w 72"/>
                <a:gd name="T51" fmla="*/ 40 h 58"/>
                <a:gd name="T52" fmla="*/ 19 w 72"/>
                <a:gd name="T53" fmla="*/ 38 h 58"/>
                <a:gd name="T54" fmla="*/ 21 w 72"/>
                <a:gd name="T55" fmla="*/ 36 h 58"/>
                <a:gd name="T56" fmla="*/ 37 w 72"/>
                <a:gd name="T57" fmla="*/ 36 h 58"/>
                <a:gd name="T58" fmla="*/ 39 w 72"/>
                <a:gd name="T59" fmla="*/ 38 h 58"/>
                <a:gd name="T60" fmla="*/ 37 w 72"/>
                <a:gd name="T6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58">
                  <a:moveTo>
                    <a:pt x="68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7"/>
                    <a:pt x="66" y="6"/>
                    <a:pt x="66" y="4"/>
                  </a:cubicBezTo>
                  <a:cubicBezTo>
                    <a:pt x="66" y="2"/>
                    <a:pt x="64" y="0"/>
                    <a:pt x="62" y="0"/>
                  </a:cubicBezTo>
                  <a:cubicBezTo>
                    <a:pt x="60" y="0"/>
                    <a:pt x="58" y="2"/>
                    <a:pt x="58" y="4"/>
                  </a:cubicBezTo>
                  <a:cubicBezTo>
                    <a:pt x="58" y="6"/>
                    <a:pt x="59" y="7"/>
                    <a:pt x="60" y="8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4"/>
                    <a:pt x="70" y="32"/>
                    <a:pt x="68" y="32"/>
                  </a:cubicBezTo>
                  <a:close/>
                  <a:moveTo>
                    <a:pt x="5" y="40"/>
                  </a:moveTo>
                  <a:cubicBezTo>
                    <a:pt x="4" y="40"/>
                    <a:pt x="4" y="39"/>
                    <a:pt x="4" y="38"/>
                  </a:cubicBezTo>
                  <a:cubicBezTo>
                    <a:pt x="4" y="37"/>
                    <a:pt x="4" y="36"/>
                    <a:pt x="5" y="36"/>
                  </a:cubicBezTo>
                  <a:cubicBezTo>
                    <a:pt x="6" y="36"/>
                    <a:pt x="7" y="37"/>
                    <a:pt x="7" y="38"/>
                  </a:cubicBezTo>
                  <a:cubicBezTo>
                    <a:pt x="7" y="39"/>
                    <a:pt x="7" y="40"/>
                    <a:pt x="5" y="40"/>
                  </a:cubicBezTo>
                  <a:close/>
                  <a:moveTo>
                    <a:pt x="13" y="40"/>
                  </a:moveTo>
                  <a:cubicBezTo>
                    <a:pt x="12" y="40"/>
                    <a:pt x="11" y="39"/>
                    <a:pt x="11" y="38"/>
                  </a:cubicBezTo>
                  <a:cubicBezTo>
                    <a:pt x="11" y="37"/>
                    <a:pt x="12" y="36"/>
                    <a:pt x="13" y="36"/>
                  </a:cubicBezTo>
                  <a:cubicBezTo>
                    <a:pt x="14" y="36"/>
                    <a:pt x="15" y="37"/>
                    <a:pt x="15" y="38"/>
                  </a:cubicBezTo>
                  <a:cubicBezTo>
                    <a:pt x="15" y="39"/>
                    <a:pt x="14" y="40"/>
                    <a:pt x="13" y="40"/>
                  </a:cubicBezTo>
                  <a:close/>
                  <a:moveTo>
                    <a:pt x="3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0" y="40"/>
                    <a:pt x="19" y="39"/>
                    <a:pt x="19" y="38"/>
                  </a:cubicBezTo>
                  <a:cubicBezTo>
                    <a:pt x="19" y="37"/>
                    <a:pt x="20" y="36"/>
                    <a:pt x="21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9" y="37"/>
                    <a:pt x="39" y="38"/>
                  </a:cubicBezTo>
                  <a:cubicBezTo>
                    <a:pt x="39" y="39"/>
                    <a:pt x="38" y="40"/>
                    <a:pt x="37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5" name="Grup 64"/>
          <p:cNvGrpSpPr/>
          <p:nvPr/>
        </p:nvGrpSpPr>
        <p:grpSpPr>
          <a:xfrm>
            <a:off x="10512425" y="92075"/>
            <a:ext cx="492125" cy="500063"/>
            <a:chOff x="10512425" y="92075"/>
            <a:chExt cx="492125" cy="500063"/>
          </a:xfrm>
        </p:grpSpPr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0512425" y="92075"/>
              <a:ext cx="492125" cy="500063"/>
            </a:xfrm>
            <a:prstGeom prst="ellipse">
              <a:avLst/>
            </a:prstGeom>
            <a:solidFill>
              <a:srgbClr val="FAB529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679113" y="209550"/>
              <a:ext cx="184150" cy="261938"/>
            </a:xfrm>
            <a:custGeom>
              <a:avLst/>
              <a:gdLst>
                <a:gd name="T0" fmla="*/ 116 w 116"/>
                <a:gd name="T1" fmla="*/ 77 h 165"/>
                <a:gd name="T2" fmla="*/ 0 w 116"/>
                <a:gd name="T3" fmla="*/ 0 h 165"/>
                <a:gd name="T4" fmla="*/ 5 w 116"/>
                <a:gd name="T5" fmla="*/ 141 h 165"/>
                <a:gd name="T6" fmla="*/ 41 w 116"/>
                <a:gd name="T7" fmla="*/ 107 h 165"/>
                <a:gd name="T8" fmla="*/ 75 w 116"/>
                <a:gd name="T9" fmla="*/ 165 h 165"/>
                <a:gd name="T10" fmla="*/ 103 w 116"/>
                <a:gd name="T11" fmla="*/ 151 h 165"/>
                <a:gd name="T12" fmla="*/ 69 w 116"/>
                <a:gd name="T13" fmla="*/ 90 h 165"/>
                <a:gd name="T14" fmla="*/ 116 w 116"/>
                <a:gd name="T15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65">
                  <a:moveTo>
                    <a:pt x="116" y="77"/>
                  </a:moveTo>
                  <a:lnTo>
                    <a:pt x="0" y="0"/>
                  </a:lnTo>
                  <a:lnTo>
                    <a:pt x="5" y="141"/>
                  </a:lnTo>
                  <a:lnTo>
                    <a:pt x="41" y="107"/>
                  </a:lnTo>
                  <a:lnTo>
                    <a:pt x="75" y="165"/>
                  </a:lnTo>
                  <a:lnTo>
                    <a:pt x="103" y="151"/>
                  </a:lnTo>
                  <a:lnTo>
                    <a:pt x="69" y="90"/>
                  </a:lnTo>
                  <a:lnTo>
                    <a:pt x="116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5234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5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41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3838"/>
            <a:ext cx="12188825" cy="125413"/>
          </a:xfrm>
          <a:prstGeom prst="rect">
            <a:avLst/>
          </a:prstGeom>
          <a:solidFill>
            <a:srgbClr val="DD7E0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3175"/>
            <a:ext cx="12188825" cy="227013"/>
          </a:xfrm>
          <a:prstGeom prst="rect">
            <a:avLst/>
          </a:prstGeom>
          <a:solidFill>
            <a:srgbClr val="FAB52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srgbClr val="FAB529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3413" y="209550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B52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0133013" y="449263"/>
            <a:ext cx="101600" cy="33338"/>
          </a:xfrm>
          <a:custGeom>
            <a:avLst/>
            <a:gdLst>
              <a:gd name="T0" fmla="*/ 27 w 28"/>
              <a:gd name="T1" fmla="*/ 8 h 9"/>
              <a:gd name="T2" fmla="*/ 23 w 28"/>
              <a:gd name="T3" fmla="*/ 1 h 9"/>
              <a:gd name="T4" fmla="*/ 23 w 28"/>
              <a:gd name="T5" fmla="*/ 0 h 9"/>
              <a:gd name="T6" fmla="*/ 14 w 28"/>
              <a:gd name="T7" fmla="*/ 0 h 9"/>
              <a:gd name="T8" fmla="*/ 5 w 28"/>
              <a:gd name="T9" fmla="*/ 0 h 9"/>
              <a:gd name="T10" fmla="*/ 5 w 28"/>
              <a:gd name="T11" fmla="*/ 1 h 9"/>
              <a:gd name="T12" fmla="*/ 1 w 28"/>
              <a:gd name="T13" fmla="*/ 8 h 9"/>
              <a:gd name="T14" fmla="*/ 1 w 28"/>
              <a:gd name="T15" fmla="*/ 9 h 9"/>
              <a:gd name="T16" fmla="*/ 14 w 28"/>
              <a:gd name="T17" fmla="*/ 9 h 9"/>
              <a:gd name="T18" fmla="*/ 27 w 28"/>
              <a:gd name="T19" fmla="*/ 9 h 9"/>
              <a:gd name="T20" fmla="*/ 27 w 28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9">
                <a:moveTo>
                  <a:pt x="27" y="8"/>
                </a:moveTo>
                <a:cubicBezTo>
                  <a:pt x="24" y="7"/>
                  <a:pt x="23" y="5"/>
                  <a:pt x="23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5"/>
                  <a:pt x="4" y="7"/>
                  <a:pt x="1" y="8"/>
                </a:cubicBezTo>
                <a:cubicBezTo>
                  <a:pt x="0" y="8"/>
                  <a:pt x="0" y="9"/>
                  <a:pt x="1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8" y="9"/>
                  <a:pt x="28" y="8"/>
                  <a:pt x="27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" name="Metin kutusu 40"/>
          <p:cNvSpPr txBox="1"/>
          <p:nvPr/>
        </p:nvSpPr>
        <p:spPr>
          <a:xfrm>
            <a:off x="633413" y="629652"/>
            <a:ext cx="5640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>
                <a:solidFill>
                  <a:srgbClr val="FAB529"/>
                </a:solidFill>
              </a:rPr>
              <a:t>Etkinlik: </a:t>
            </a:r>
            <a:r>
              <a:rPr lang="tr-TR" sz="4800" b="1" dirty="0" smtClean="0">
                <a:solidFill>
                  <a:srgbClr val="231F20"/>
                </a:solidFill>
              </a:rPr>
              <a:t>Hayalini Kur!</a:t>
            </a:r>
          </a:p>
        </p:txBody>
      </p:sp>
      <p:grpSp>
        <p:nvGrpSpPr>
          <p:cNvPr id="52" name="Grup 51"/>
          <p:cNvGrpSpPr/>
          <p:nvPr/>
        </p:nvGrpSpPr>
        <p:grpSpPr>
          <a:xfrm>
            <a:off x="9361488" y="92075"/>
            <a:ext cx="496888" cy="500063"/>
            <a:chOff x="9361488" y="92075"/>
            <a:chExt cx="496888" cy="500063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9361488" y="92075"/>
              <a:ext cx="496888" cy="500063"/>
            </a:xfrm>
            <a:prstGeom prst="ellipse">
              <a:avLst/>
            </a:prstGeom>
            <a:solidFill>
              <a:srgbClr val="E61F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Freeform 9"/>
            <p:cNvSpPr>
              <a:spLocks noEditPoints="1"/>
            </p:cNvSpPr>
            <p:nvPr/>
          </p:nvSpPr>
          <p:spPr bwMode="auto">
            <a:xfrm>
              <a:off x="9525000" y="192088"/>
              <a:ext cx="169863" cy="300038"/>
            </a:xfrm>
            <a:custGeom>
              <a:avLst/>
              <a:gdLst>
                <a:gd name="T0" fmla="*/ 39 w 47"/>
                <a:gd name="T1" fmla="*/ 0 h 82"/>
                <a:gd name="T2" fmla="*/ 8 w 47"/>
                <a:gd name="T3" fmla="*/ 0 h 82"/>
                <a:gd name="T4" fmla="*/ 0 w 47"/>
                <a:gd name="T5" fmla="*/ 7 h 82"/>
                <a:gd name="T6" fmla="*/ 0 w 47"/>
                <a:gd name="T7" fmla="*/ 74 h 82"/>
                <a:gd name="T8" fmla="*/ 8 w 47"/>
                <a:gd name="T9" fmla="*/ 82 h 82"/>
                <a:gd name="T10" fmla="*/ 39 w 47"/>
                <a:gd name="T11" fmla="*/ 82 h 82"/>
                <a:gd name="T12" fmla="*/ 47 w 47"/>
                <a:gd name="T13" fmla="*/ 74 h 82"/>
                <a:gd name="T14" fmla="*/ 47 w 47"/>
                <a:gd name="T15" fmla="*/ 7 h 82"/>
                <a:gd name="T16" fmla="*/ 39 w 47"/>
                <a:gd name="T17" fmla="*/ 0 h 82"/>
                <a:gd name="T18" fmla="*/ 19 w 47"/>
                <a:gd name="T19" fmla="*/ 6 h 82"/>
                <a:gd name="T20" fmla="*/ 28 w 47"/>
                <a:gd name="T21" fmla="*/ 6 h 82"/>
                <a:gd name="T22" fmla="*/ 29 w 47"/>
                <a:gd name="T23" fmla="*/ 7 h 82"/>
                <a:gd name="T24" fmla="*/ 28 w 47"/>
                <a:gd name="T25" fmla="*/ 8 h 82"/>
                <a:gd name="T26" fmla="*/ 19 w 47"/>
                <a:gd name="T27" fmla="*/ 8 h 82"/>
                <a:gd name="T28" fmla="*/ 17 w 47"/>
                <a:gd name="T29" fmla="*/ 7 h 82"/>
                <a:gd name="T30" fmla="*/ 19 w 47"/>
                <a:gd name="T31" fmla="*/ 6 h 82"/>
                <a:gd name="T32" fmla="*/ 23 w 47"/>
                <a:gd name="T33" fmla="*/ 77 h 82"/>
                <a:gd name="T34" fmla="*/ 21 w 47"/>
                <a:gd name="T35" fmla="*/ 74 h 82"/>
                <a:gd name="T36" fmla="*/ 23 w 47"/>
                <a:gd name="T37" fmla="*/ 71 h 82"/>
                <a:gd name="T38" fmla="*/ 26 w 47"/>
                <a:gd name="T39" fmla="*/ 74 h 82"/>
                <a:gd name="T40" fmla="*/ 23 w 47"/>
                <a:gd name="T41" fmla="*/ 77 h 82"/>
                <a:gd name="T42" fmla="*/ 43 w 47"/>
                <a:gd name="T43" fmla="*/ 67 h 82"/>
                <a:gd name="T44" fmla="*/ 4 w 47"/>
                <a:gd name="T45" fmla="*/ 67 h 82"/>
                <a:gd name="T46" fmla="*/ 4 w 47"/>
                <a:gd name="T47" fmla="*/ 13 h 82"/>
                <a:gd name="T48" fmla="*/ 43 w 47"/>
                <a:gd name="T49" fmla="*/ 13 h 82"/>
                <a:gd name="T50" fmla="*/ 43 w 47"/>
                <a:gd name="T51" fmla="*/ 6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82">
                  <a:moveTo>
                    <a:pt x="3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4" y="82"/>
                    <a:pt x="8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43" y="82"/>
                    <a:pt x="47" y="78"/>
                    <a:pt x="47" y="74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3" y="0"/>
                    <a:pt x="39" y="0"/>
                  </a:cubicBezTo>
                  <a:close/>
                  <a:moveTo>
                    <a:pt x="19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9" y="6"/>
                    <a:pt x="29" y="6"/>
                    <a:pt x="29" y="7"/>
                  </a:cubicBezTo>
                  <a:cubicBezTo>
                    <a:pt x="29" y="8"/>
                    <a:pt x="29" y="8"/>
                    <a:pt x="2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7" y="8"/>
                    <a:pt x="17" y="7"/>
                  </a:cubicBezTo>
                  <a:cubicBezTo>
                    <a:pt x="17" y="6"/>
                    <a:pt x="18" y="6"/>
                    <a:pt x="19" y="6"/>
                  </a:cubicBezTo>
                  <a:close/>
                  <a:moveTo>
                    <a:pt x="23" y="77"/>
                  </a:moveTo>
                  <a:cubicBezTo>
                    <a:pt x="22" y="77"/>
                    <a:pt x="21" y="75"/>
                    <a:pt x="21" y="74"/>
                  </a:cubicBezTo>
                  <a:cubicBezTo>
                    <a:pt x="21" y="73"/>
                    <a:pt x="22" y="71"/>
                    <a:pt x="23" y="71"/>
                  </a:cubicBezTo>
                  <a:cubicBezTo>
                    <a:pt x="25" y="71"/>
                    <a:pt x="26" y="73"/>
                    <a:pt x="26" y="74"/>
                  </a:cubicBezTo>
                  <a:cubicBezTo>
                    <a:pt x="26" y="75"/>
                    <a:pt x="25" y="77"/>
                    <a:pt x="23" y="77"/>
                  </a:cubicBezTo>
                  <a:close/>
                  <a:moveTo>
                    <a:pt x="43" y="67"/>
                  </a:moveTo>
                  <a:cubicBezTo>
                    <a:pt x="4" y="67"/>
                    <a:pt x="4" y="67"/>
                    <a:pt x="4" y="6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3" y="13"/>
                    <a:pt x="43" y="13"/>
                    <a:pt x="43" y="13"/>
                  </a:cubicBezTo>
                  <a:lnTo>
                    <a:pt x="43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5" name="Grup 54"/>
          <p:cNvGrpSpPr/>
          <p:nvPr/>
        </p:nvGrpSpPr>
        <p:grpSpPr>
          <a:xfrm>
            <a:off x="9937750" y="92075"/>
            <a:ext cx="492125" cy="500063"/>
            <a:chOff x="9937750" y="92075"/>
            <a:chExt cx="492125" cy="500063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9937750" y="92075"/>
              <a:ext cx="492125" cy="500063"/>
            </a:xfrm>
            <a:prstGeom prst="ellipse">
              <a:avLst/>
            </a:prstGeom>
            <a:solidFill>
              <a:srgbClr val="231F20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7" name="Freeform 11"/>
            <p:cNvSpPr>
              <a:spLocks noEditPoints="1"/>
            </p:cNvSpPr>
            <p:nvPr/>
          </p:nvSpPr>
          <p:spPr bwMode="auto">
            <a:xfrm>
              <a:off x="10034588" y="234950"/>
              <a:ext cx="296863" cy="206375"/>
            </a:xfrm>
            <a:custGeom>
              <a:avLst/>
              <a:gdLst>
                <a:gd name="T0" fmla="*/ 82 w 82"/>
                <a:gd name="T1" fmla="*/ 2 h 56"/>
                <a:gd name="T2" fmla="*/ 80 w 82"/>
                <a:gd name="T3" fmla="*/ 0 h 56"/>
                <a:gd name="T4" fmla="*/ 3 w 82"/>
                <a:gd name="T5" fmla="*/ 0 h 56"/>
                <a:gd name="T6" fmla="*/ 1 w 82"/>
                <a:gd name="T7" fmla="*/ 2 h 56"/>
                <a:gd name="T8" fmla="*/ 0 w 82"/>
                <a:gd name="T9" fmla="*/ 54 h 56"/>
                <a:gd name="T10" fmla="*/ 3 w 82"/>
                <a:gd name="T11" fmla="*/ 56 h 56"/>
                <a:gd name="T12" fmla="*/ 80 w 82"/>
                <a:gd name="T13" fmla="*/ 56 h 56"/>
                <a:gd name="T14" fmla="*/ 82 w 82"/>
                <a:gd name="T15" fmla="*/ 54 h 56"/>
                <a:gd name="T16" fmla="*/ 82 w 82"/>
                <a:gd name="T17" fmla="*/ 2 h 56"/>
                <a:gd name="T18" fmla="*/ 79 w 82"/>
                <a:gd name="T19" fmla="*/ 46 h 56"/>
                <a:gd name="T20" fmla="*/ 4 w 82"/>
                <a:gd name="T21" fmla="*/ 46 h 56"/>
                <a:gd name="T22" fmla="*/ 4 w 82"/>
                <a:gd name="T23" fmla="*/ 3 h 56"/>
                <a:gd name="T24" fmla="*/ 79 w 82"/>
                <a:gd name="T25" fmla="*/ 3 h 56"/>
                <a:gd name="T26" fmla="*/ 79 w 82"/>
                <a:gd name="T27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56">
                  <a:moveTo>
                    <a:pt x="82" y="2"/>
                  </a:moveTo>
                  <a:cubicBezTo>
                    <a:pt x="82" y="1"/>
                    <a:pt x="81" y="0"/>
                    <a:pt x="8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1" y="56"/>
                    <a:pt x="3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1" y="56"/>
                    <a:pt x="82" y="55"/>
                    <a:pt x="82" y="54"/>
                  </a:cubicBezTo>
                  <a:lnTo>
                    <a:pt x="82" y="2"/>
                  </a:lnTo>
                  <a:close/>
                  <a:moveTo>
                    <a:pt x="7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79" y="3"/>
                    <a:pt x="79" y="3"/>
                    <a:pt x="79" y="3"/>
                  </a:cubicBezTo>
                  <a:lnTo>
                    <a:pt x="79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up 57"/>
          <p:cNvGrpSpPr/>
          <p:nvPr/>
        </p:nvGrpSpPr>
        <p:grpSpPr>
          <a:xfrm>
            <a:off x="11088688" y="92075"/>
            <a:ext cx="492125" cy="500063"/>
            <a:chOff x="11088688" y="92075"/>
            <a:chExt cx="492125" cy="500063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1088688" y="92075"/>
              <a:ext cx="492125" cy="500063"/>
            </a:xfrm>
            <a:prstGeom prst="ellipse">
              <a:avLst/>
            </a:prstGeom>
            <a:solidFill>
              <a:srgbClr val="11A7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11431588" y="228600"/>
              <a:ext cx="25400" cy="58738"/>
            </a:xfrm>
            <a:custGeom>
              <a:avLst/>
              <a:gdLst>
                <a:gd name="T0" fmla="*/ 2 w 7"/>
                <a:gd name="T1" fmla="*/ 16 h 16"/>
                <a:gd name="T2" fmla="*/ 2 w 7"/>
                <a:gd name="T3" fmla="*/ 0 h 16"/>
                <a:gd name="T4" fmla="*/ 0 w 7"/>
                <a:gd name="T5" fmla="*/ 3 h 16"/>
                <a:gd name="T6" fmla="*/ 0 w 7"/>
                <a:gd name="T7" fmla="*/ 14 h 16"/>
                <a:gd name="T8" fmla="*/ 2 w 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6">
                  <a:moveTo>
                    <a:pt x="2" y="16"/>
                  </a:moveTo>
                  <a:cubicBezTo>
                    <a:pt x="7" y="12"/>
                    <a:pt x="7" y="5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3" y="11"/>
                    <a:pt x="0" y="14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11450638" y="209550"/>
              <a:ext cx="28575" cy="100013"/>
            </a:xfrm>
            <a:custGeom>
              <a:avLst/>
              <a:gdLst>
                <a:gd name="T0" fmla="*/ 3 w 8"/>
                <a:gd name="T1" fmla="*/ 0 h 27"/>
                <a:gd name="T2" fmla="*/ 0 w 8"/>
                <a:gd name="T3" fmla="*/ 2 h 27"/>
                <a:gd name="T4" fmla="*/ 5 w 8"/>
                <a:gd name="T5" fmla="*/ 13 h 27"/>
                <a:gd name="T6" fmla="*/ 0 w 8"/>
                <a:gd name="T7" fmla="*/ 24 h 27"/>
                <a:gd name="T8" fmla="*/ 3 w 8"/>
                <a:gd name="T9" fmla="*/ 27 h 27"/>
                <a:gd name="T10" fmla="*/ 8 w 8"/>
                <a:gd name="T11" fmla="*/ 13 h 27"/>
                <a:gd name="T12" fmla="*/ 3 w 8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5"/>
                    <a:pt x="5" y="9"/>
                    <a:pt x="5" y="13"/>
                  </a:cubicBezTo>
                  <a:cubicBezTo>
                    <a:pt x="5" y="17"/>
                    <a:pt x="3" y="21"/>
                    <a:pt x="0" y="2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23"/>
                    <a:pt x="8" y="18"/>
                    <a:pt x="8" y="13"/>
                  </a:cubicBezTo>
                  <a:cubicBezTo>
                    <a:pt x="8" y="8"/>
                    <a:pt x="6" y="3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11363325" y="228600"/>
              <a:ext cx="28575" cy="58738"/>
            </a:xfrm>
            <a:custGeom>
              <a:avLst/>
              <a:gdLst>
                <a:gd name="T0" fmla="*/ 5 w 8"/>
                <a:gd name="T1" fmla="*/ 16 h 16"/>
                <a:gd name="T2" fmla="*/ 8 w 8"/>
                <a:gd name="T3" fmla="*/ 14 h 16"/>
                <a:gd name="T4" fmla="*/ 8 w 8"/>
                <a:gd name="T5" fmla="*/ 3 h 16"/>
                <a:gd name="T6" fmla="*/ 5 w 8"/>
                <a:gd name="T7" fmla="*/ 0 h 16"/>
                <a:gd name="T8" fmla="*/ 5 w 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5" y="16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5" y="11"/>
                    <a:pt x="5" y="6"/>
                    <a:pt x="8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5"/>
                    <a:pt x="0" y="12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11341100" y="209550"/>
              <a:ext cx="30163" cy="100013"/>
            </a:xfrm>
            <a:custGeom>
              <a:avLst/>
              <a:gdLst>
                <a:gd name="T0" fmla="*/ 8 w 8"/>
                <a:gd name="T1" fmla="*/ 24 h 27"/>
                <a:gd name="T2" fmla="*/ 4 w 8"/>
                <a:gd name="T3" fmla="*/ 13 h 27"/>
                <a:gd name="T4" fmla="*/ 8 w 8"/>
                <a:gd name="T5" fmla="*/ 2 h 27"/>
                <a:gd name="T6" fmla="*/ 5 w 8"/>
                <a:gd name="T7" fmla="*/ 0 h 27"/>
                <a:gd name="T8" fmla="*/ 0 w 8"/>
                <a:gd name="T9" fmla="*/ 13 h 27"/>
                <a:gd name="T10" fmla="*/ 5 w 8"/>
                <a:gd name="T11" fmla="*/ 27 h 27"/>
                <a:gd name="T12" fmla="*/ 8 w 8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8" y="24"/>
                  </a:moveTo>
                  <a:cubicBezTo>
                    <a:pt x="5" y="21"/>
                    <a:pt x="4" y="17"/>
                    <a:pt x="4" y="13"/>
                  </a:cubicBezTo>
                  <a:cubicBezTo>
                    <a:pt x="4" y="9"/>
                    <a:pt x="5" y="5"/>
                    <a:pt x="8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3"/>
                    <a:pt x="0" y="8"/>
                    <a:pt x="0" y="13"/>
                  </a:cubicBezTo>
                  <a:cubicBezTo>
                    <a:pt x="0" y="18"/>
                    <a:pt x="2" y="23"/>
                    <a:pt x="5" y="27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4" name="Freeform 18"/>
            <p:cNvSpPr>
              <a:spLocks noEditPoints="1"/>
            </p:cNvSpPr>
            <p:nvPr/>
          </p:nvSpPr>
          <p:spPr bwMode="auto">
            <a:xfrm>
              <a:off x="11185525" y="242888"/>
              <a:ext cx="260350" cy="212725"/>
            </a:xfrm>
            <a:custGeom>
              <a:avLst/>
              <a:gdLst>
                <a:gd name="T0" fmla="*/ 68 w 72"/>
                <a:gd name="T1" fmla="*/ 32 h 58"/>
                <a:gd name="T2" fmla="*/ 64 w 72"/>
                <a:gd name="T3" fmla="*/ 32 h 58"/>
                <a:gd name="T4" fmla="*/ 64 w 72"/>
                <a:gd name="T5" fmla="*/ 8 h 58"/>
                <a:gd name="T6" fmla="*/ 66 w 72"/>
                <a:gd name="T7" fmla="*/ 4 h 58"/>
                <a:gd name="T8" fmla="*/ 62 w 72"/>
                <a:gd name="T9" fmla="*/ 0 h 58"/>
                <a:gd name="T10" fmla="*/ 58 w 72"/>
                <a:gd name="T11" fmla="*/ 4 h 58"/>
                <a:gd name="T12" fmla="*/ 60 w 72"/>
                <a:gd name="T13" fmla="*/ 8 h 58"/>
                <a:gd name="T14" fmla="*/ 60 w 72"/>
                <a:gd name="T15" fmla="*/ 32 h 58"/>
                <a:gd name="T16" fmla="*/ 4 w 72"/>
                <a:gd name="T17" fmla="*/ 32 h 58"/>
                <a:gd name="T18" fmla="*/ 0 w 72"/>
                <a:gd name="T19" fmla="*/ 36 h 58"/>
                <a:gd name="T20" fmla="*/ 0 w 72"/>
                <a:gd name="T21" fmla="*/ 58 h 58"/>
                <a:gd name="T22" fmla="*/ 72 w 72"/>
                <a:gd name="T23" fmla="*/ 58 h 58"/>
                <a:gd name="T24" fmla="*/ 72 w 72"/>
                <a:gd name="T25" fmla="*/ 36 h 58"/>
                <a:gd name="T26" fmla="*/ 68 w 72"/>
                <a:gd name="T27" fmla="*/ 32 h 58"/>
                <a:gd name="T28" fmla="*/ 5 w 72"/>
                <a:gd name="T29" fmla="*/ 40 h 58"/>
                <a:gd name="T30" fmla="*/ 4 w 72"/>
                <a:gd name="T31" fmla="*/ 38 h 58"/>
                <a:gd name="T32" fmla="*/ 5 w 72"/>
                <a:gd name="T33" fmla="*/ 36 h 58"/>
                <a:gd name="T34" fmla="*/ 7 w 72"/>
                <a:gd name="T35" fmla="*/ 38 h 58"/>
                <a:gd name="T36" fmla="*/ 5 w 72"/>
                <a:gd name="T37" fmla="*/ 40 h 58"/>
                <a:gd name="T38" fmla="*/ 13 w 72"/>
                <a:gd name="T39" fmla="*/ 40 h 58"/>
                <a:gd name="T40" fmla="*/ 11 w 72"/>
                <a:gd name="T41" fmla="*/ 38 h 58"/>
                <a:gd name="T42" fmla="*/ 13 w 72"/>
                <a:gd name="T43" fmla="*/ 36 h 58"/>
                <a:gd name="T44" fmla="*/ 15 w 72"/>
                <a:gd name="T45" fmla="*/ 38 h 58"/>
                <a:gd name="T46" fmla="*/ 13 w 72"/>
                <a:gd name="T47" fmla="*/ 40 h 58"/>
                <a:gd name="T48" fmla="*/ 37 w 72"/>
                <a:gd name="T49" fmla="*/ 40 h 58"/>
                <a:gd name="T50" fmla="*/ 21 w 72"/>
                <a:gd name="T51" fmla="*/ 40 h 58"/>
                <a:gd name="T52" fmla="*/ 19 w 72"/>
                <a:gd name="T53" fmla="*/ 38 h 58"/>
                <a:gd name="T54" fmla="*/ 21 w 72"/>
                <a:gd name="T55" fmla="*/ 36 h 58"/>
                <a:gd name="T56" fmla="*/ 37 w 72"/>
                <a:gd name="T57" fmla="*/ 36 h 58"/>
                <a:gd name="T58" fmla="*/ 39 w 72"/>
                <a:gd name="T59" fmla="*/ 38 h 58"/>
                <a:gd name="T60" fmla="*/ 37 w 72"/>
                <a:gd name="T6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58">
                  <a:moveTo>
                    <a:pt x="68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7"/>
                    <a:pt x="66" y="6"/>
                    <a:pt x="66" y="4"/>
                  </a:cubicBezTo>
                  <a:cubicBezTo>
                    <a:pt x="66" y="2"/>
                    <a:pt x="64" y="0"/>
                    <a:pt x="62" y="0"/>
                  </a:cubicBezTo>
                  <a:cubicBezTo>
                    <a:pt x="60" y="0"/>
                    <a:pt x="58" y="2"/>
                    <a:pt x="58" y="4"/>
                  </a:cubicBezTo>
                  <a:cubicBezTo>
                    <a:pt x="58" y="6"/>
                    <a:pt x="59" y="7"/>
                    <a:pt x="60" y="8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4"/>
                    <a:pt x="70" y="32"/>
                    <a:pt x="68" y="32"/>
                  </a:cubicBezTo>
                  <a:close/>
                  <a:moveTo>
                    <a:pt x="5" y="40"/>
                  </a:moveTo>
                  <a:cubicBezTo>
                    <a:pt x="4" y="40"/>
                    <a:pt x="4" y="39"/>
                    <a:pt x="4" y="38"/>
                  </a:cubicBezTo>
                  <a:cubicBezTo>
                    <a:pt x="4" y="37"/>
                    <a:pt x="4" y="36"/>
                    <a:pt x="5" y="36"/>
                  </a:cubicBezTo>
                  <a:cubicBezTo>
                    <a:pt x="6" y="36"/>
                    <a:pt x="7" y="37"/>
                    <a:pt x="7" y="38"/>
                  </a:cubicBezTo>
                  <a:cubicBezTo>
                    <a:pt x="7" y="39"/>
                    <a:pt x="7" y="40"/>
                    <a:pt x="5" y="40"/>
                  </a:cubicBezTo>
                  <a:close/>
                  <a:moveTo>
                    <a:pt x="13" y="40"/>
                  </a:moveTo>
                  <a:cubicBezTo>
                    <a:pt x="12" y="40"/>
                    <a:pt x="11" y="39"/>
                    <a:pt x="11" y="38"/>
                  </a:cubicBezTo>
                  <a:cubicBezTo>
                    <a:pt x="11" y="37"/>
                    <a:pt x="12" y="36"/>
                    <a:pt x="13" y="36"/>
                  </a:cubicBezTo>
                  <a:cubicBezTo>
                    <a:pt x="14" y="36"/>
                    <a:pt x="15" y="37"/>
                    <a:pt x="15" y="38"/>
                  </a:cubicBezTo>
                  <a:cubicBezTo>
                    <a:pt x="15" y="39"/>
                    <a:pt x="14" y="40"/>
                    <a:pt x="13" y="40"/>
                  </a:cubicBezTo>
                  <a:close/>
                  <a:moveTo>
                    <a:pt x="3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0" y="40"/>
                    <a:pt x="19" y="39"/>
                    <a:pt x="19" y="38"/>
                  </a:cubicBezTo>
                  <a:cubicBezTo>
                    <a:pt x="19" y="37"/>
                    <a:pt x="20" y="36"/>
                    <a:pt x="21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9" y="37"/>
                    <a:pt x="39" y="38"/>
                  </a:cubicBezTo>
                  <a:cubicBezTo>
                    <a:pt x="39" y="39"/>
                    <a:pt x="38" y="40"/>
                    <a:pt x="37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5" name="Grup 64"/>
          <p:cNvGrpSpPr/>
          <p:nvPr/>
        </p:nvGrpSpPr>
        <p:grpSpPr>
          <a:xfrm>
            <a:off x="10512425" y="92075"/>
            <a:ext cx="492125" cy="500063"/>
            <a:chOff x="10512425" y="92075"/>
            <a:chExt cx="492125" cy="500063"/>
          </a:xfrm>
        </p:grpSpPr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0512425" y="92075"/>
              <a:ext cx="492125" cy="500063"/>
            </a:xfrm>
            <a:prstGeom prst="ellipse">
              <a:avLst/>
            </a:prstGeom>
            <a:solidFill>
              <a:srgbClr val="FAB529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679113" y="209550"/>
              <a:ext cx="184150" cy="261938"/>
            </a:xfrm>
            <a:custGeom>
              <a:avLst/>
              <a:gdLst>
                <a:gd name="T0" fmla="*/ 116 w 116"/>
                <a:gd name="T1" fmla="*/ 77 h 165"/>
                <a:gd name="T2" fmla="*/ 0 w 116"/>
                <a:gd name="T3" fmla="*/ 0 h 165"/>
                <a:gd name="T4" fmla="*/ 5 w 116"/>
                <a:gd name="T5" fmla="*/ 141 h 165"/>
                <a:gd name="T6" fmla="*/ 41 w 116"/>
                <a:gd name="T7" fmla="*/ 107 h 165"/>
                <a:gd name="T8" fmla="*/ 75 w 116"/>
                <a:gd name="T9" fmla="*/ 165 h 165"/>
                <a:gd name="T10" fmla="*/ 103 w 116"/>
                <a:gd name="T11" fmla="*/ 151 h 165"/>
                <a:gd name="T12" fmla="*/ 69 w 116"/>
                <a:gd name="T13" fmla="*/ 90 h 165"/>
                <a:gd name="T14" fmla="*/ 116 w 116"/>
                <a:gd name="T15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65">
                  <a:moveTo>
                    <a:pt x="116" y="77"/>
                  </a:moveTo>
                  <a:lnTo>
                    <a:pt x="0" y="0"/>
                  </a:lnTo>
                  <a:lnTo>
                    <a:pt x="5" y="141"/>
                  </a:lnTo>
                  <a:lnTo>
                    <a:pt x="41" y="107"/>
                  </a:lnTo>
                  <a:lnTo>
                    <a:pt x="75" y="165"/>
                  </a:lnTo>
                  <a:lnTo>
                    <a:pt x="103" y="151"/>
                  </a:lnTo>
                  <a:lnTo>
                    <a:pt x="69" y="90"/>
                  </a:lnTo>
                  <a:lnTo>
                    <a:pt x="116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5592062" y="2938620"/>
            <a:ext cx="6348147" cy="1200329"/>
            <a:chOff x="5592062" y="2938620"/>
            <a:chExt cx="6348147" cy="1200329"/>
          </a:xfrm>
        </p:grpSpPr>
        <p:sp>
          <p:nvSpPr>
            <p:cNvPr id="42" name="Metin kutusu 41"/>
            <p:cNvSpPr txBox="1"/>
            <p:nvPr/>
          </p:nvSpPr>
          <p:spPr>
            <a:xfrm>
              <a:off x="5817062" y="2938620"/>
              <a:ext cx="612314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/>
                <a:t>Bir gün evinizdeki tüm televizyon, telefon,</a:t>
              </a:r>
            </a:p>
            <a:p>
              <a:r>
                <a:rPr lang="tr-TR" sz="2400" b="1" dirty="0"/>
                <a:t>tablet ve bilgisayarlar bozulsaydı, sizce o gün</a:t>
              </a:r>
            </a:p>
            <a:p>
              <a:r>
                <a:rPr lang="tr-TR" sz="2400" b="1" dirty="0"/>
                <a:t>nasıl geçerdi? Hayal edin ve yazın.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2062" y="2991279"/>
              <a:ext cx="225000" cy="236250"/>
            </a:xfrm>
            <a:prstGeom prst="rect">
              <a:avLst/>
            </a:prstGeom>
          </p:spPr>
        </p:pic>
      </p:grp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488" y="1650413"/>
            <a:ext cx="3802315" cy="367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" y="0"/>
            <a:ext cx="12189941" cy="6858000"/>
          </a:xfrm>
          <a:prstGeom prst="rect">
            <a:avLst/>
          </a:prstGeom>
        </p:spPr>
      </p:pic>
      <p:grpSp>
        <p:nvGrpSpPr>
          <p:cNvPr id="6" name="Grup 5"/>
          <p:cNvGrpSpPr/>
          <p:nvPr/>
        </p:nvGrpSpPr>
        <p:grpSpPr>
          <a:xfrm>
            <a:off x="641169" y="5179655"/>
            <a:ext cx="4094135" cy="1085133"/>
            <a:chOff x="205196" y="5447051"/>
            <a:chExt cx="4094135" cy="1085133"/>
          </a:xfrm>
        </p:grpSpPr>
        <p:pic>
          <p:nvPicPr>
            <p:cNvPr id="18" name="Resi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96" y="5447051"/>
              <a:ext cx="2266626" cy="1080000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30013" y="5690625"/>
              <a:ext cx="841559" cy="84155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68783" y="5690624"/>
              <a:ext cx="530548" cy="841559"/>
            </a:xfrm>
            <a:prstGeom prst="rect">
              <a:avLst/>
            </a:prstGeom>
          </p:spPr>
        </p:pic>
      </p:grpSp>
      <p:sp>
        <p:nvSpPr>
          <p:cNvPr id="4" name="Dikdörtgen 3"/>
          <p:cNvSpPr/>
          <p:nvPr/>
        </p:nvSpPr>
        <p:spPr>
          <a:xfrm>
            <a:off x="0" y="3641910"/>
            <a:ext cx="12192000" cy="924026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229056" y="3749980"/>
            <a:ext cx="3471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Teşekkür ederiz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26" name="Resim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38845" y="5456131"/>
            <a:ext cx="2068672" cy="775752"/>
          </a:xfrm>
          <a:prstGeom prst="rect">
            <a:avLst/>
          </a:prstGeom>
        </p:spPr>
      </p:pic>
      <p:grpSp>
        <p:nvGrpSpPr>
          <p:cNvPr id="7" name="Grup 6"/>
          <p:cNvGrpSpPr/>
          <p:nvPr/>
        </p:nvGrpSpPr>
        <p:grpSpPr>
          <a:xfrm>
            <a:off x="7244841" y="520704"/>
            <a:ext cx="5822517" cy="2806603"/>
            <a:chOff x="7244841" y="520704"/>
            <a:chExt cx="5822517" cy="2806603"/>
          </a:xfrm>
        </p:grpSpPr>
        <p:sp>
          <p:nvSpPr>
            <p:cNvPr id="21" name="Dikdörtgen 20"/>
            <p:cNvSpPr/>
            <p:nvPr/>
          </p:nvSpPr>
          <p:spPr>
            <a:xfrm>
              <a:off x="7244841" y="1044223"/>
              <a:ext cx="5307918" cy="104515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6000" b="1" dirty="0" err="1" smtClean="0">
                  <a:solidFill>
                    <a:srgbClr val="11A74F"/>
                  </a:solidFill>
                </a:rPr>
                <a:t>Yeşilcan’la</a:t>
              </a:r>
              <a:endParaRPr lang="tr-TR" sz="6000" b="1" dirty="0">
                <a:solidFill>
                  <a:srgbClr val="11A74F"/>
                </a:solidFill>
              </a:endParaRPr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7759440" y="1725989"/>
              <a:ext cx="5307918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5400" b="1" dirty="0" smtClean="0">
                  <a:solidFill>
                    <a:srgbClr val="75246B"/>
                  </a:solidFill>
                </a:rPr>
                <a:t>Zararsız</a:t>
              </a:r>
            </a:p>
          </p:txBody>
        </p:sp>
        <p:sp>
          <p:nvSpPr>
            <p:cNvPr id="24" name="Dikdörtgen 23"/>
            <p:cNvSpPr/>
            <p:nvPr/>
          </p:nvSpPr>
          <p:spPr>
            <a:xfrm>
              <a:off x="7583788" y="2403977"/>
              <a:ext cx="5307918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5400" b="1" dirty="0" smtClean="0">
                  <a:solidFill>
                    <a:srgbClr val="75246B"/>
                  </a:solidFill>
                </a:rPr>
                <a:t>Teknoloji</a:t>
              </a:r>
            </a:p>
          </p:txBody>
        </p:sp>
        <p:pic>
          <p:nvPicPr>
            <p:cNvPr id="27" name="Resim 2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901805" y="520704"/>
              <a:ext cx="606940" cy="606940"/>
            </a:xfrm>
            <a:prstGeom prst="rect">
              <a:avLst/>
            </a:prstGeom>
          </p:spPr>
        </p:pic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54212" y="523095"/>
              <a:ext cx="599057" cy="606940"/>
            </a:xfrm>
            <a:prstGeom prst="rect">
              <a:avLst/>
            </a:prstGeom>
          </p:spPr>
        </p:pic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398536" y="520704"/>
              <a:ext cx="606940" cy="606940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682082" y="520704"/>
              <a:ext cx="606940" cy="6069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0891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3838"/>
            <a:ext cx="12188825" cy="125413"/>
          </a:xfrm>
          <a:prstGeom prst="rect">
            <a:avLst/>
          </a:prstGeom>
          <a:solidFill>
            <a:srgbClr val="0D71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7" name="Resim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072" y="1105006"/>
            <a:ext cx="4456326" cy="4456326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25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3175"/>
            <a:ext cx="12188825" cy="227013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3413" y="209550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2" name="Grup 21"/>
          <p:cNvGrpSpPr/>
          <p:nvPr/>
        </p:nvGrpSpPr>
        <p:grpSpPr>
          <a:xfrm>
            <a:off x="9361488" y="92075"/>
            <a:ext cx="496888" cy="500063"/>
            <a:chOff x="9361488" y="92075"/>
            <a:chExt cx="496888" cy="500063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9361488" y="92075"/>
              <a:ext cx="496888" cy="500063"/>
            </a:xfrm>
            <a:prstGeom prst="ellipse">
              <a:avLst/>
            </a:prstGeom>
            <a:solidFill>
              <a:srgbClr val="E61F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9525000" y="192088"/>
              <a:ext cx="169863" cy="300038"/>
            </a:xfrm>
            <a:custGeom>
              <a:avLst/>
              <a:gdLst>
                <a:gd name="T0" fmla="*/ 39 w 47"/>
                <a:gd name="T1" fmla="*/ 0 h 82"/>
                <a:gd name="T2" fmla="*/ 8 w 47"/>
                <a:gd name="T3" fmla="*/ 0 h 82"/>
                <a:gd name="T4" fmla="*/ 0 w 47"/>
                <a:gd name="T5" fmla="*/ 7 h 82"/>
                <a:gd name="T6" fmla="*/ 0 w 47"/>
                <a:gd name="T7" fmla="*/ 74 h 82"/>
                <a:gd name="T8" fmla="*/ 8 w 47"/>
                <a:gd name="T9" fmla="*/ 82 h 82"/>
                <a:gd name="T10" fmla="*/ 39 w 47"/>
                <a:gd name="T11" fmla="*/ 82 h 82"/>
                <a:gd name="T12" fmla="*/ 47 w 47"/>
                <a:gd name="T13" fmla="*/ 74 h 82"/>
                <a:gd name="T14" fmla="*/ 47 w 47"/>
                <a:gd name="T15" fmla="*/ 7 h 82"/>
                <a:gd name="T16" fmla="*/ 39 w 47"/>
                <a:gd name="T17" fmla="*/ 0 h 82"/>
                <a:gd name="T18" fmla="*/ 19 w 47"/>
                <a:gd name="T19" fmla="*/ 6 h 82"/>
                <a:gd name="T20" fmla="*/ 28 w 47"/>
                <a:gd name="T21" fmla="*/ 6 h 82"/>
                <a:gd name="T22" fmla="*/ 29 w 47"/>
                <a:gd name="T23" fmla="*/ 7 h 82"/>
                <a:gd name="T24" fmla="*/ 28 w 47"/>
                <a:gd name="T25" fmla="*/ 8 h 82"/>
                <a:gd name="T26" fmla="*/ 19 w 47"/>
                <a:gd name="T27" fmla="*/ 8 h 82"/>
                <a:gd name="T28" fmla="*/ 17 w 47"/>
                <a:gd name="T29" fmla="*/ 7 h 82"/>
                <a:gd name="T30" fmla="*/ 19 w 47"/>
                <a:gd name="T31" fmla="*/ 6 h 82"/>
                <a:gd name="T32" fmla="*/ 23 w 47"/>
                <a:gd name="T33" fmla="*/ 77 h 82"/>
                <a:gd name="T34" fmla="*/ 21 w 47"/>
                <a:gd name="T35" fmla="*/ 74 h 82"/>
                <a:gd name="T36" fmla="*/ 23 w 47"/>
                <a:gd name="T37" fmla="*/ 71 h 82"/>
                <a:gd name="T38" fmla="*/ 26 w 47"/>
                <a:gd name="T39" fmla="*/ 74 h 82"/>
                <a:gd name="T40" fmla="*/ 23 w 47"/>
                <a:gd name="T41" fmla="*/ 77 h 82"/>
                <a:gd name="T42" fmla="*/ 43 w 47"/>
                <a:gd name="T43" fmla="*/ 67 h 82"/>
                <a:gd name="T44" fmla="*/ 4 w 47"/>
                <a:gd name="T45" fmla="*/ 67 h 82"/>
                <a:gd name="T46" fmla="*/ 4 w 47"/>
                <a:gd name="T47" fmla="*/ 13 h 82"/>
                <a:gd name="T48" fmla="*/ 43 w 47"/>
                <a:gd name="T49" fmla="*/ 13 h 82"/>
                <a:gd name="T50" fmla="*/ 43 w 47"/>
                <a:gd name="T51" fmla="*/ 6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82">
                  <a:moveTo>
                    <a:pt x="3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4" y="82"/>
                    <a:pt x="8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43" y="82"/>
                    <a:pt x="47" y="78"/>
                    <a:pt x="47" y="74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3" y="0"/>
                    <a:pt x="39" y="0"/>
                  </a:cubicBezTo>
                  <a:close/>
                  <a:moveTo>
                    <a:pt x="19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9" y="6"/>
                    <a:pt x="29" y="6"/>
                    <a:pt x="29" y="7"/>
                  </a:cubicBezTo>
                  <a:cubicBezTo>
                    <a:pt x="29" y="8"/>
                    <a:pt x="29" y="8"/>
                    <a:pt x="2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7" y="8"/>
                    <a:pt x="17" y="7"/>
                  </a:cubicBezTo>
                  <a:cubicBezTo>
                    <a:pt x="17" y="6"/>
                    <a:pt x="18" y="6"/>
                    <a:pt x="19" y="6"/>
                  </a:cubicBezTo>
                  <a:close/>
                  <a:moveTo>
                    <a:pt x="23" y="77"/>
                  </a:moveTo>
                  <a:cubicBezTo>
                    <a:pt x="22" y="77"/>
                    <a:pt x="21" y="75"/>
                    <a:pt x="21" y="74"/>
                  </a:cubicBezTo>
                  <a:cubicBezTo>
                    <a:pt x="21" y="73"/>
                    <a:pt x="22" y="71"/>
                    <a:pt x="23" y="71"/>
                  </a:cubicBezTo>
                  <a:cubicBezTo>
                    <a:pt x="25" y="71"/>
                    <a:pt x="26" y="73"/>
                    <a:pt x="26" y="74"/>
                  </a:cubicBezTo>
                  <a:cubicBezTo>
                    <a:pt x="26" y="75"/>
                    <a:pt x="25" y="77"/>
                    <a:pt x="23" y="77"/>
                  </a:cubicBezTo>
                  <a:close/>
                  <a:moveTo>
                    <a:pt x="43" y="67"/>
                  </a:moveTo>
                  <a:cubicBezTo>
                    <a:pt x="4" y="67"/>
                    <a:pt x="4" y="67"/>
                    <a:pt x="4" y="6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3" y="13"/>
                    <a:pt x="43" y="13"/>
                    <a:pt x="43" y="13"/>
                  </a:cubicBezTo>
                  <a:lnTo>
                    <a:pt x="43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3" name="Grup 22"/>
          <p:cNvGrpSpPr/>
          <p:nvPr/>
        </p:nvGrpSpPr>
        <p:grpSpPr>
          <a:xfrm>
            <a:off x="9937750" y="92075"/>
            <a:ext cx="492125" cy="500063"/>
            <a:chOff x="9937750" y="92075"/>
            <a:chExt cx="492125" cy="500063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9937750" y="92075"/>
              <a:ext cx="492125" cy="500063"/>
            </a:xfrm>
            <a:prstGeom prst="ellipse">
              <a:avLst/>
            </a:prstGeom>
            <a:solidFill>
              <a:srgbClr val="231F20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10034588" y="234950"/>
              <a:ext cx="296863" cy="206375"/>
            </a:xfrm>
            <a:custGeom>
              <a:avLst/>
              <a:gdLst>
                <a:gd name="T0" fmla="*/ 82 w 82"/>
                <a:gd name="T1" fmla="*/ 2 h 56"/>
                <a:gd name="T2" fmla="*/ 80 w 82"/>
                <a:gd name="T3" fmla="*/ 0 h 56"/>
                <a:gd name="T4" fmla="*/ 3 w 82"/>
                <a:gd name="T5" fmla="*/ 0 h 56"/>
                <a:gd name="T6" fmla="*/ 1 w 82"/>
                <a:gd name="T7" fmla="*/ 2 h 56"/>
                <a:gd name="T8" fmla="*/ 0 w 82"/>
                <a:gd name="T9" fmla="*/ 54 h 56"/>
                <a:gd name="T10" fmla="*/ 3 w 82"/>
                <a:gd name="T11" fmla="*/ 56 h 56"/>
                <a:gd name="T12" fmla="*/ 80 w 82"/>
                <a:gd name="T13" fmla="*/ 56 h 56"/>
                <a:gd name="T14" fmla="*/ 82 w 82"/>
                <a:gd name="T15" fmla="*/ 54 h 56"/>
                <a:gd name="T16" fmla="*/ 82 w 82"/>
                <a:gd name="T17" fmla="*/ 2 h 56"/>
                <a:gd name="T18" fmla="*/ 79 w 82"/>
                <a:gd name="T19" fmla="*/ 46 h 56"/>
                <a:gd name="T20" fmla="*/ 4 w 82"/>
                <a:gd name="T21" fmla="*/ 46 h 56"/>
                <a:gd name="T22" fmla="*/ 4 w 82"/>
                <a:gd name="T23" fmla="*/ 3 h 56"/>
                <a:gd name="T24" fmla="*/ 79 w 82"/>
                <a:gd name="T25" fmla="*/ 3 h 56"/>
                <a:gd name="T26" fmla="*/ 79 w 82"/>
                <a:gd name="T27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56">
                  <a:moveTo>
                    <a:pt x="82" y="2"/>
                  </a:moveTo>
                  <a:cubicBezTo>
                    <a:pt x="82" y="1"/>
                    <a:pt x="81" y="0"/>
                    <a:pt x="8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1" y="56"/>
                    <a:pt x="3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1" y="56"/>
                    <a:pt x="82" y="55"/>
                    <a:pt x="82" y="54"/>
                  </a:cubicBezTo>
                  <a:lnTo>
                    <a:pt x="82" y="2"/>
                  </a:lnTo>
                  <a:close/>
                  <a:moveTo>
                    <a:pt x="7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79" y="3"/>
                    <a:pt x="79" y="3"/>
                    <a:pt x="79" y="3"/>
                  </a:cubicBezTo>
                  <a:lnTo>
                    <a:pt x="79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3" name="Freeform 12"/>
          <p:cNvSpPr>
            <a:spLocks/>
          </p:cNvSpPr>
          <p:nvPr/>
        </p:nvSpPr>
        <p:spPr bwMode="auto">
          <a:xfrm>
            <a:off x="10133013" y="449263"/>
            <a:ext cx="101600" cy="33338"/>
          </a:xfrm>
          <a:custGeom>
            <a:avLst/>
            <a:gdLst>
              <a:gd name="T0" fmla="*/ 27 w 28"/>
              <a:gd name="T1" fmla="*/ 8 h 9"/>
              <a:gd name="T2" fmla="*/ 23 w 28"/>
              <a:gd name="T3" fmla="*/ 1 h 9"/>
              <a:gd name="T4" fmla="*/ 23 w 28"/>
              <a:gd name="T5" fmla="*/ 0 h 9"/>
              <a:gd name="T6" fmla="*/ 14 w 28"/>
              <a:gd name="T7" fmla="*/ 0 h 9"/>
              <a:gd name="T8" fmla="*/ 5 w 28"/>
              <a:gd name="T9" fmla="*/ 0 h 9"/>
              <a:gd name="T10" fmla="*/ 5 w 28"/>
              <a:gd name="T11" fmla="*/ 1 h 9"/>
              <a:gd name="T12" fmla="*/ 1 w 28"/>
              <a:gd name="T13" fmla="*/ 8 h 9"/>
              <a:gd name="T14" fmla="*/ 1 w 28"/>
              <a:gd name="T15" fmla="*/ 9 h 9"/>
              <a:gd name="T16" fmla="*/ 14 w 28"/>
              <a:gd name="T17" fmla="*/ 9 h 9"/>
              <a:gd name="T18" fmla="*/ 27 w 28"/>
              <a:gd name="T19" fmla="*/ 9 h 9"/>
              <a:gd name="T20" fmla="*/ 27 w 28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9">
                <a:moveTo>
                  <a:pt x="27" y="8"/>
                </a:moveTo>
                <a:cubicBezTo>
                  <a:pt x="24" y="7"/>
                  <a:pt x="23" y="5"/>
                  <a:pt x="23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5"/>
                  <a:pt x="4" y="7"/>
                  <a:pt x="1" y="8"/>
                </a:cubicBezTo>
                <a:cubicBezTo>
                  <a:pt x="0" y="8"/>
                  <a:pt x="0" y="9"/>
                  <a:pt x="1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8" y="9"/>
                  <a:pt x="28" y="8"/>
                  <a:pt x="27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5" name="Grup 24"/>
          <p:cNvGrpSpPr/>
          <p:nvPr/>
        </p:nvGrpSpPr>
        <p:grpSpPr>
          <a:xfrm>
            <a:off x="11088688" y="92075"/>
            <a:ext cx="492125" cy="500063"/>
            <a:chOff x="11088688" y="92075"/>
            <a:chExt cx="492125" cy="500063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1088688" y="92075"/>
              <a:ext cx="492125" cy="500063"/>
            </a:xfrm>
            <a:prstGeom prst="ellipse">
              <a:avLst/>
            </a:prstGeom>
            <a:solidFill>
              <a:srgbClr val="11A7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31588" y="228600"/>
              <a:ext cx="25400" cy="58738"/>
            </a:xfrm>
            <a:custGeom>
              <a:avLst/>
              <a:gdLst>
                <a:gd name="T0" fmla="*/ 2 w 7"/>
                <a:gd name="T1" fmla="*/ 16 h 16"/>
                <a:gd name="T2" fmla="*/ 2 w 7"/>
                <a:gd name="T3" fmla="*/ 0 h 16"/>
                <a:gd name="T4" fmla="*/ 0 w 7"/>
                <a:gd name="T5" fmla="*/ 3 h 16"/>
                <a:gd name="T6" fmla="*/ 0 w 7"/>
                <a:gd name="T7" fmla="*/ 14 h 16"/>
                <a:gd name="T8" fmla="*/ 2 w 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6">
                  <a:moveTo>
                    <a:pt x="2" y="16"/>
                  </a:moveTo>
                  <a:cubicBezTo>
                    <a:pt x="7" y="12"/>
                    <a:pt x="7" y="5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3" y="11"/>
                    <a:pt x="0" y="14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0638" y="209550"/>
              <a:ext cx="28575" cy="100013"/>
            </a:xfrm>
            <a:custGeom>
              <a:avLst/>
              <a:gdLst>
                <a:gd name="T0" fmla="*/ 3 w 8"/>
                <a:gd name="T1" fmla="*/ 0 h 27"/>
                <a:gd name="T2" fmla="*/ 0 w 8"/>
                <a:gd name="T3" fmla="*/ 2 h 27"/>
                <a:gd name="T4" fmla="*/ 5 w 8"/>
                <a:gd name="T5" fmla="*/ 13 h 27"/>
                <a:gd name="T6" fmla="*/ 0 w 8"/>
                <a:gd name="T7" fmla="*/ 24 h 27"/>
                <a:gd name="T8" fmla="*/ 3 w 8"/>
                <a:gd name="T9" fmla="*/ 27 h 27"/>
                <a:gd name="T10" fmla="*/ 8 w 8"/>
                <a:gd name="T11" fmla="*/ 13 h 27"/>
                <a:gd name="T12" fmla="*/ 3 w 8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5"/>
                    <a:pt x="5" y="9"/>
                    <a:pt x="5" y="13"/>
                  </a:cubicBezTo>
                  <a:cubicBezTo>
                    <a:pt x="5" y="17"/>
                    <a:pt x="3" y="21"/>
                    <a:pt x="0" y="2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23"/>
                    <a:pt x="8" y="18"/>
                    <a:pt x="8" y="13"/>
                  </a:cubicBezTo>
                  <a:cubicBezTo>
                    <a:pt x="8" y="8"/>
                    <a:pt x="6" y="3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363325" y="228600"/>
              <a:ext cx="28575" cy="58738"/>
            </a:xfrm>
            <a:custGeom>
              <a:avLst/>
              <a:gdLst>
                <a:gd name="T0" fmla="*/ 5 w 8"/>
                <a:gd name="T1" fmla="*/ 16 h 16"/>
                <a:gd name="T2" fmla="*/ 8 w 8"/>
                <a:gd name="T3" fmla="*/ 14 h 16"/>
                <a:gd name="T4" fmla="*/ 8 w 8"/>
                <a:gd name="T5" fmla="*/ 3 h 16"/>
                <a:gd name="T6" fmla="*/ 5 w 8"/>
                <a:gd name="T7" fmla="*/ 0 h 16"/>
                <a:gd name="T8" fmla="*/ 5 w 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5" y="16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5" y="11"/>
                    <a:pt x="5" y="6"/>
                    <a:pt x="8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5"/>
                    <a:pt x="0" y="12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1341100" y="209550"/>
              <a:ext cx="30163" cy="100013"/>
            </a:xfrm>
            <a:custGeom>
              <a:avLst/>
              <a:gdLst>
                <a:gd name="T0" fmla="*/ 8 w 8"/>
                <a:gd name="T1" fmla="*/ 24 h 27"/>
                <a:gd name="T2" fmla="*/ 4 w 8"/>
                <a:gd name="T3" fmla="*/ 13 h 27"/>
                <a:gd name="T4" fmla="*/ 8 w 8"/>
                <a:gd name="T5" fmla="*/ 2 h 27"/>
                <a:gd name="T6" fmla="*/ 5 w 8"/>
                <a:gd name="T7" fmla="*/ 0 h 27"/>
                <a:gd name="T8" fmla="*/ 0 w 8"/>
                <a:gd name="T9" fmla="*/ 13 h 27"/>
                <a:gd name="T10" fmla="*/ 5 w 8"/>
                <a:gd name="T11" fmla="*/ 27 h 27"/>
                <a:gd name="T12" fmla="*/ 8 w 8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8" y="24"/>
                  </a:moveTo>
                  <a:cubicBezTo>
                    <a:pt x="5" y="21"/>
                    <a:pt x="4" y="17"/>
                    <a:pt x="4" y="13"/>
                  </a:cubicBezTo>
                  <a:cubicBezTo>
                    <a:pt x="4" y="9"/>
                    <a:pt x="5" y="5"/>
                    <a:pt x="8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3"/>
                    <a:pt x="0" y="8"/>
                    <a:pt x="0" y="13"/>
                  </a:cubicBezTo>
                  <a:cubicBezTo>
                    <a:pt x="0" y="18"/>
                    <a:pt x="2" y="23"/>
                    <a:pt x="5" y="27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11185525" y="242888"/>
              <a:ext cx="260350" cy="212725"/>
            </a:xfrm>
            <a:custGeom>
              <a:avLst/>
              <a:gdLst>
                <a:gd name="T0" fmla="*/ 68 w 72"/>
                <a:gd name="T1" fmla="*/ 32 h 58"/>
                <a:gd name="T2" fmla="*/ 64 w 72"/>
                <a:gd name="T3" fmla="*/ 32 h 58"/>
                <a:gd name="T4" fmla="*/ 64 w 72"/>
                <a:gd name="T5" fmla="*/ 8 h 58"/>
                <a:gd name="T6" fmla="*/ 66 w 72"/>
                <a:gd name="T7" fmla="*/ 4 h 58"/>
                <a:gd name="T8" fmla="*/ 62 w 72"/>
                <a:gd name="T9" fmla="*/ 0 h 58"/>
                <a:gd name="T10" fmla="*/ 58 w 72"/>
                <a:gd name="T11" fmla="*/ 4 h 58"/>
                <a:gd name="T12" fmla="*/ 60 w 72"/>
                <a:gd name="T13" fmla="*/ 8 h 58"/>
                <a:gd name="T14" fmla="*/ 60 w 72"/>
                <a:gd name="T15" fmla="*/ 32 h 58"/>
                <a:gd name="T16" fmla="*/ 4 w 72"/>
                <a:gd name="T17" fmla="*/ 32 h 58"/>
                <a:gd name="T18" fmla="*/ 0 w 72"/>
                <a:gd name="T19" fmla="*/ 36 h 58"/>
                <a:gd name="T20" fmla="*/ 0 w 72"/>
                <a:gd name="T21" fmla="*/ 58 h 58"/>
                <a:gd name="T22" fmla="*/ 72 w 72"/>
                <a:gd name="T23" fmla="*/ 58 h 58"/>
                <a:gd name="T24" fmla="*/ 72 w 72"/>
                <a:gd name="T25" fmla="*/ 36 h 58"/>
                <a:gd name="T26" fmla="*/ 68 w 72"/>
                <a:gd name="T27" fmla="*/ 32 h 58"/>
                <a:gd name="T28" fmla="*/ 5 w 72"/>
                <a:gd name="T29" fmla="*/ 40 h 58"/>
                <a:gd name="T30" fmla="*/ 4 w 72"/>
                <a:gd name="T31" fmla="*/ 38 h 58"/>
                <a:gd name="T32" fmla="*/ 5 w 72"/>
                <a:gd name="T33" fmla="*/ 36 h 58"/>
                <a:gd name="T34" fmla="*/ 7 w 72"/>
                <a:gd name="T35" fmla="*/ 38 h 58"/>
                <a:gd name="T36" fmla="*/ 5 w 72"/>
                <a:gd name="T37" fmla="*/ 40 h 58"/>
                <a:gd name="T38" fmla="*/ 13 w 72"/>
                <a:gd name="T39" fmla="*/ 40 h 58"/>
                <a:gd name="T40" fmla="*/ 11 w 72"/>
                <a:gd name="T41" fmla="*/ 38 h 58"/>
                <a:gd name="T42" fmla="*/ 13 w 72"/>
                <a:gd name="T43" fmla="*/ 36 h 58"/>
                <a:gd name="T44" fmla="*/ 15 w 72"/>
                <a:gd name="T45" fmla="*/ 38 h 58"/>
                <a:gd name="T46" fmla="*/ 13 w 72"/>
                <a:gd name="T47" fmla="*/ 40 h 58"/>
                <a:gd name="T48" fmla="*/ 37 w 72"/>
                <a:gd name="T49" fmla="*/ 40 h 58"/>
                <a:gd name="T50" fmla="*/ 21 w 72"/>
                <a:gd name="T51" fmla="*/ 40 h 58"/>
                <a:gd name="T52" fmla="*/ 19 w 72"/>
                <a:gd name="T53" fmla="*/ 38 h 58"/>
                <a:gd name="T54" fmla="*/ 21 w 72"/>
                <a:gd name="T55" fmla="*/ 36 h 58"/>
                <a:gd name="T56" fmla="*/ 37 w 72"/>
                <a:gd name="T57" fmla="*/ 36 h 58"/>
                <a:gd name="T58" fmla="*/ 39 w 72"/>
                <a:gd name="T59" fmla="*/ 38 h 58"/>
                <a:gd name="T60" fmla="*/ 37 w 72"/>
                <a:gd name="T6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58">
                  <a:moveTo>
                    <a:pt x="68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7"/>
                    <a:pt x="66" y="6"/>
                    <a:pt x="66" y="4"/>
                  </a:cubicBezTo>
                  <a:cubicBezTo>
                    <a:pt x="66" y="2"/>
                    <a:pt x="64" y="0"/>
                    <a:pt x="62" y="0"/>
                  </a:cubicBezTo>
                  <a:cubicBezTo>
                    <a:pt x="60" y="0"/>
                    <a:pt x="58" y="2"/>
                    <a:pt x="58" y="4"/>
                  </a:cubicBezTo>
                  <a:cubicBezTo>
                    <a:pt x="58" y="6"/>
                    <a:pt x="59" y="7"/>
                    <a:pt x="60" y="8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4"/>
                    <a:pt x="70" y="32"/>
                    <a:pt x="68" y="32"/>
                  </a:cubicBezTo>
                  <a:close/>
                  <a:moveTo>
                    <a:pt x="5" y="40"/>
                  </a:moveTo>
                  <a:cubicBezTo>
                    <a:pt x="4" y="40"/>
                    <a:pt x="4" y="39"/>
                    <a:pt x="4" y="38"/>
                  </a:cubicBezTo>
                  <a:cubicBezTo>
                    <a:pt x="4" y="37"/>
                    <a:pt x="4" y="36"/>
                    <a:pt x="5" y="36"/>
                  </a:cubicBezTo>
                  <a:cubicBezTo>
                    <a:pt x="6" y="36"/>
                    <a:pt x="7" y="37"/>
                    <a:pt x="7" y="38"/>
                  </a:cubicBezTo>
                  <a:cubicBezTo>
                    <a:pt x="7" y="39"/>
                    <a:pt x="7" y="40"/>
                    <a:pt x="5" y="40"/>
                  </a:cubicBezTo>
                  <a:close/>
                  <a:moveTo>
                    <a:pt x="13" y="40"/>
                  </a:moveTo>
                  <a:cubicBezTo>
                    <a:pt x="12" y="40"/>
                    <a:pt x="11" y="39"/>
                    <a:pt x="11" y="38"/>
                  </a:cubicBezTo>
                  <a:cubicBezTo>
                    <a:pt x="11" y="37"/>
                    <a:pt x="12" y="36"/>
                    <a:pt x="13" y="36"/>
                  </a:cubicBezTo>
                  <a:cubicBezTo>
                    <a:pt x="14" y="36"/>
                    <a:pt x="15" y="37"/>
                    <a:pt x="15" y="38"/>
                  </a:cubicBezTo>
                  <a:cubicBezTo>
                    <a:pt x="15" y="39"/>
                    <a:pt x="14" y="40"/>
                    <a:pt x="13" y="40"/>
                  </a:cubicBezTo>
                  <a:close/>
                  <a:moveTo>
                    <a:pt x="3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0" y="40"/>
                    <a:pt x="19" y="39"/>
                    <a:pt x="19" y="38"/>
                  </a:cubicBezTo>
                  <a:cubicBezTo>
                    <a:pt x="19" y="37"/>
                    <a:pt x="20" y="36"/>
                    <a:pt x="21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9" y="37"/>
                    <a:pt x="39" y="38"/>
                  </a:cubicBezTo>
                  <a:cubicBezTo>
                    <a:pt x="39" y="39"/>
                    <a:pt x="38" y="40"/>
                    <a:pt x="37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4" name="Grup 23"/>
          <p:cNvGrpSpPr/>
          <p:nvPr/>
        </p:nvGrpSpPr>
        <p:grpSpPr>
          <a:xfrm>
            <a:off x="10512425" y="92075"/>
            <a:ext cx="492125" cy="500063"/>
            <a:chOff x="10512425" y="92075"/>
            <a:chExt cx="492125" cy="500063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0512425" y="92075"/>
              <a:ext cx="492125" cy="500063"/>
            </a:xfrm>
            <a:prstGeom prst="ellipse">
              <a:avLst/>
            </a:prstGeom>
            <a:solidFill>
              <a:srgbClr val="FAB529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0679113" y="209550"/>
              <a:ext cx="184150" cy="261938"/>
            </a:xfrm>
            <a:custGeom>
              <a:avLst/>
              <a:gdLst>
                <a:gd name="T0" fmla="*/ 116 w 116"/>
                <a:gd name="T1" fmla="*/ 77 h 165"/>
                <a:gd name="T2" fmla="*/ 0 w 116"/>
                <a:gd name="T3" fmla="*/ 0 h 165"/>
                <a:gd name="T4" fmla="*/ 5 w 116"/>
                <a:gd name="T5" fmla="*/ 141 h 165"/>
                <a:gd name="T6" fmla="*/ 41 w 116"/>
                <a:gd name="T7" fmla="*/ 107 h 165"/>
                <a:gd name="T8" fmla="*/ 75 w 116"/>
                <a:gd name="T9" fmla="*/ 165 h 165"/>
                <a:gd name="T10" fmla="*/ 103 w 116"/>
                <a:gd name="T11" fmla="*/ 151 h 165"/>
                <a:gd name="T12" fmla="*/ 69 w 116"/>
                <a:gd name="T13" fmla="*/ 90 h 165"/>
                <a:gd name="T14" fmla="*/ 116 w 116"/>
                <a:gd name="T15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65">
                  <a:moveTo>
                    <a:pt x="116" y="77"/>
                  </a:moveTo>
                  <a:lnTo>
                    <a:pt x="0" y="0"/>
                  </a:lnTo>
                  <a:lnTo>
                    <a:pt x="5" y="141"/>
                  </a:lnTo>
                  <a:lnTo>
                    <a:pt x="41" y="107"/>
                  </a:lnTo>
                  <a:lnTo>
                    <a:pt x="75" y="165"/>
                  </a:lnTo>
                  <a:lnTo>
                    <a:pt x="103" y="151"/>
                  </a:lnTo>
                  <a:lnTo>
                    <a:pt x="69" y="90"/>
                  </a:lnTo>
                  <a:lnTo>
                    <a:pt x="116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1" name="Metin kutusu 40"/>
          <p:cNvSpPr txBox="1"/>
          <p:nvPr/>
        </p:nvSpPr>
        <p:spPr>
          <a:xfrm>
            <a:off x="633413" y="629652"/>
            <a:ext cx="7106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11A74F"/>
                </a:solidFill>
              </a:rPr>
              <a:t>Teknoloji Bağımlılığı Nedir?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633413" y="1454613"/>
            <a:ext cx="1929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C7235"/>
                </a:solidFill>
              </a:rPr>
              <a:t>Örneğin bir çocuk;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993348" y="5151548"/>
            <a:ext cx="2960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C7235"/>
                </a:solidFill>
              </a:rPr>
              <a:t>... o bir teknoloji bağımlısıdır.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768283" y="1720675"/>
            <a:ext cx="8853098" cy="3338735"/>
            <a:chOff x="768283" y="1720675"/>
            <a:chExt cx="8853098" cy="3338735"/>
          </a:xfrm>
        </p:grpSpPr>
        <p:sp>
          <p:nvSpPr>
            <p:cNvPr id="42" name="Metin kutusu 41"/>
            <p:cNvSpPr txBox="1"/>
            <p:nvPr/>
          </p:nvSpPr>
          <p:spPr>
            <a:xfrm>
              <a:off x="993348" y="1720675"/>
              <a:ext cx="8628033" cy="333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tr-TR" b="1" dirty="0" smtClean="0"/>
                <a:t>Devamlı bilgisayar oyunu oynamak istiyorsa,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 smtClean="0"/>
                <a:t>Oyun oynamadığı zamanlarda aklı hep oyunlarında kalıyorsa,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 smtClean="0"/>
                <a:t>Bilgisayar oyunları yüzünden uykusuz kalıyor, derslerine çalışmıyor ve başarısı düşüyorsa,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 smtClean="0"/>
                <a:t>Bilgisayar, tablet vb. başındayken zamanın nasıl geçtiğini fark etmiyorsa,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 smtClean="0"/>
                <a:t>Bilgisayar, tablet vb. yüzünden arkadaşlarından uzak kalıyor, ailesiyle arası bozuluyorsa,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 smtClean="0"/>
                <a:t>Yemeklerini bile bilgisayar, tablet vb. başında yemek istiyorsa,</a:t>
              </a:r>
              <a:endParaRPr lang="tr-TR" b="1" dirty="0"/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3225" y="1976052"/>
              <a:ext cx="212500" cy="212500"/>
            </a:xfrm>
            <a:prstGeom prst="rect">
              <a:avLst/>
            </a:prstGeom>
          </p:spPr>
        </p:pic>
        <p:pic>
          <p:nvPicPr>
            <p:cNvPr id="43" name="Resim 4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3225" y="2529445"/>
              <a:ext cx="212500" cy="212500"/>
            </a:xfrm>
            <a:prstGeom prst="rect">
              <a:avLst/>
            </a:prstGeom>
          </p:spPr>
        </p:pic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8283" y="3102864"/>
              <a:ext cx="212500" cy="2125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3225" y="3644775"/>
              <a:ext cx="212500" cy="2125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3225" y="4198168"/>
              <a:ext cx="212500" cy="2125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8283" y="4729642"/>
              <a:ext cx="212500" cy="212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51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5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41" grpId="0"/>
      <p:bldP spid="26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Metin kutusu 21"/>
          <p:cNvSpPr txBox="1"/>
          <p:nvPr/>
        </p:nvSpPr>
        <p:spPr>
          <a:xfrm>
            <a:off x="4744559" y="2540697"/>
            <a:ext cx="1919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231F20"/>
                </a:solidFill>
              </a:rPr>
              <a:t>Teknoloji</a:t>
            </a:r>
            <a:endParaRPr lang="tr-TR" sz="3600" b="1" dirty="0">
              <a:solidFill>
                <a:srgbClr val="231F2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4505761" y="2957808"/>
            <a:ext cx="151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231F20"/>
                </a:solidFill>
              </a:rPr>
              <a:t>derken</a:t>
            </a:r>
            <a:endParaRPr lang="tr-TR" sz="3600" b="1" dirty="0">
              <a:solidFill>
                <a:srgbClr val="231F20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5894568" y="2929996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rgbClr val="231F20"/>
                </a:solidFill>
              </a:rPr>
              <a:t>?</a:t>
            </a:r>
            <a:endParaRPr lang="tr-TR" sz="6000" b="1" dirty="0">
              <a:solidFill>
                <a:srgbClr val="231F20"/>
              </a:solidFill>
            </a:endParaRPr>
          </a:p>
        </p:txBody>
      </p:sp>
      <p:grpSp>
        <p:nvGrpSpPr>
          <p:cNvPr id="32" name="Grup 31"/>
          <p:cNvGrpSpPr/>
          <p:nvPr/>
        </p:nvGrpSpPr>
        <p:grpSpPr>
          <a:xfrm>
            <a:off x="2846388" y="384175"/>
            <a:ext cx="5905500" cy="5254625"/>
            <a:chOff x="2846388" y="384175"/>
            <a:chExt cx="5905500" cy="5254625"/>
          </a:xfrm>
        </p:grpSpPr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2846388" y="384175"/>
              <a:ext cx="2174875" cy="2176462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6426200" y="3770313"/>
              <a:ext cx="1544638" cy="1544637"/>
            </a:xfrm>
            <a:prstGeom prst="ellipse">
              <a:avLst/>
            </a:prstGeom>
            <a:solidFill>
              <a:srgbClr val="FFFFFF"/>
            </a:solidFill>
            <a:ln w="15875" cap="flat">
              <a:solidFill>
                <a:srgbClr val="231F2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3294063" y="3852863"/>
              <a:ext cx="1784350" cy="1785937"/>
            </a:xfrm>
            <a:prstGeom prst="ellipse">
              <a:avLst/>
            </a:prstGeom>
            <a:solidFill>
              <a:srgbClr val="FFFFFF"/>
            </a:solidFill>
            <a:ln w="15875" cap="flat">
              <a:solidFill>
                <a:srgbClr val="11A74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Oval 23"/>
            <p:cNvSpPr>
              <a:spLocks noChangeArrowheads="1"/>
            </p:cNvSpPr>
            <p:nvPr/>
          </p:nvSpPr>
          <p:spPr bwMode="auto">
            <a:xfrm>
              <a:off x="6692900" y="909638"/>
              <a:ext cx="2058988" cy="2060575"/>
            </a:xfrm>
            <a:prstGeom prst="ellipse">
              <a:avLst/>
            </a:prstGeom>
            <a:solidFill>
              <a:srgbClr val="FFFFFF"/>
            </a:solidFill>
            <a:ln w="15875" cap="flat">
              <a:solidFill>
                <a:srgbClr val="FAB52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21088" y="1379098"/>
              <a:ext cx="3566250" cy="3566250"/>
            </a:xfrm>
            <a:prstGeom prst="rect">
              <a:avLst/>
            </a:prstGeom>
          </p:spPr>
        </p:pic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2932113" y="468313"/>
              <a:ext cx="2001837" cy="1998663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6786563" y="996951"/>
              <a:ext cx="1871662" cy="1868488"/>
            </a:xfrm>
            <a:prstGeom prst="ellipse">
              <a:avLst/>
            </a:prstGeom>
            <a:solidFill>
              <a:srgbClr val="FAB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3375025" y="3929063"/>
              <a:ext cx="1619250" cy="1620838"/>
            </a:xfrm>
            <a:prstGeom prst="ellipse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6497638" y="3835401"/>
              <a:ext cx="1401762" cy="1401763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71088" y="957090"/>
              <a:ext cx="900000" cy="1012500"/>
            </a:xfrm>
            <a:prstGeom prst="rect">
              <a:avLst/>
            </a:prstGeom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11842" y="1564590"/>
              <a:ext cx="1068750" cy="810000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93603" y="4424712"/>
              <a:ext cx="900000" cy="708750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88227" y="4157848"/>
              <a:ext cx="607500" cy="787500"/>
            </a:xfrm>
            <a:prstGeom prst="rect">
              <a:avLst/>
            </a:prstGeom>
          </p:spPr>
        </p:pic>
      </p:grpSp>
      <p:sp>
        <p:nvSpPr>
          <p:cNvPr id="29" name="Metin kutusu 28"/>
          <p:cNvSpPr txBox="1"/>
          <p:nvPr/>
        </p:nvSpPr>
        <p:spPr>
          <a:xfrm>
            <a:off x="1492022" y="1025155"/>
            <a:ext cx="13342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3200" b="1" dirty="0" smtClean="0">
                <a:solidFill>
                  <a:srgbClr val="E61F4F"/>
                </a:solidFill>
              </a:rPr>
              <a:t>Sosyal</a:t>
            </a:r>
          </a:p>
          <a:p>
            <a:pPr algn="r"/>
            <a:r>
              <a:rPr lang="tr-TR" sz="3200" b="1" dirty="0" smtClean="0">
                <a:solidFill>
                  <a:srgbClr val="E61F4F"/>
                </a:solidFill>
              </a:rPr>
              <a:t>medya</a:t>
            </a:r>
            <a:endParaRPr lang="tr-TR" sz="3200" b="1" dirty="0">
              <a:solidFill>
                <a:srgbClr val="E61F4F"/>
              </a:solidFill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1738623" y="4424712"/>
            <a:ext cx="15163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3200" b="1" dirty="0" smtClean="0">
                <a:solidFill>
                  <a:srgbClr val="0F8E43"/>
                </a:solidFill>
              </a:rPr>
              <a:t>Oyun</a:t>
            </a:r>
          </a:p>
          <a:p>
            <a:pPr algn="r"/>
            <a:r>
              <a:rPr lang="tr-TR" sz="3200" b="1" dirty="0" smtClean="0">
                <a:solidFill>
                  <a:srgbClr val="0F8E43"/>
                </a:solidFill>
              </a:rPr>
              <a:t>konsolu</a:t>
            </a:r>
            <a:endParaRPr lang="tr-TR" sz="3200" b="1" dirty="0">
              <a:solidFill>
                <a:srgbClr val="0F8E43"/>
              </a:solidFill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8771763" y="1615647"/>
            <a:ext cx="15580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solidFill>
                  <a:srgbClr val="FAB529"/>
                </a:solidFill>
              </a:rPr>
              <a:t>TV ve</a:t>
            </a:r>
          </a:p>
          <a:p>
            <a:r>
              <a:rPr lang="tr-TR" sz="3200" b="1" dirty="0" smtClean="0">
                <a:solidFill>
                  <a:srgbClr val="FAB529"/>
                </a:solidFill>
              </a:rPr>
              <a:t>internet</a:t>
            </a:r>
            <a:endParaRPr lang="tr-TR" sz="3200" b="1" dirty="0">
              <a:solidFill>
                <a:srgbClr val="FAB529"/>
              </a:solidFill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8030673" y="4197655"/>
            <a:ext cx="16179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solidFill>
                  <a:srgbClr val="231F20"/>
                </a:solidFill>
              </a:rPr>
              <a:t>Cep</a:t>
            </a:r>
          </a:p>
          <a:p>
            <a:r>
              <a:rPr lang="tr-TR" sz="3200" b="1" dirty="0" smtClean="0">
                <a:solidFill>
                  <a:srgbClr val="231F20"/>
                </a:solidFill>
              </a:rPr>
              <a:t>telefonu</a:t>
            </a:r>
            <a:endParaRPr lang="tr-TR" sz="3200" b="1" dirty="0">
              <a:solidFill>
                <a:srgbClr val="231F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660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Düz Bağlayıcı 28"/>
          <p:cNvCxnSpPr/>
          <p:nvPr/>
        </p:nvCxnSpPr>
        <p:spPr>
          <a:xfrm flipH="1">
            <a:off x="676622" y="1050368"/>
            <a:ext cx="11165838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etin kutusu 40"/>
          <p:cNvSpPr txBox="1"/>
          <p:nvPr/>
        </p:nvSpPr>
        <p:spPr>
          <a:xfrm>
            <a:off x="2648588" y="154403"/>
            <a:ext cx="6894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FAB529"/>
                </a:solidFill>
              </a:rPr>
              <a:t>Nasıl Bağımlı Hale Gelinir?</a:t>
            </a:r>
            <a:endParaRPr lang="tr-TR" sz="4800" b="1" dirty="0">
              <a:solidFill>
                <a:srgbClr val="FAB529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622" y="1592894"/>
            <a:ext cx="2671479" cy="372804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943" y="2299925"/>
            <a:ext cx="1395000" cy="630000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8677439" y="3316143"/>
            <a:ext cx="1395000" cy="630000"/>
          </a:xfrm>
          <a:prstGeom prst="rect">
            <a:avLst/>
          </a:prstGeom>
        </p:spPr>
      </p:pic>
      <p:pic>
        <p:nvPicPr>
          <p:cNvPr id="50" name="Resim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6762943" y="4951885"/>
            <a:ext cx="1395000" cy="630000"/>
          </a:xfrm>
          <a:prstGeom prst="rect">
            <a:avLst/>
          </a:prstGeom>
        </p:spPr>
      </p:pic>
      <p:grpSp>
        <p:nvGrpSpPr>
          <p:cNvPr id="2" name="Grup 1"/>
          <p:cNvGrpSpPr/>
          <p:nvPr/>
        </p:nvGrpSpPr>
        <p:grpSpPr>
          <a:xfrm>
            <a:off x="4584072" y="1587387"/>
            <a:ext cx="1923750" cy="1095038"/>
            <a:chOff x="4584072" y="1587387"/>
            <a:chExt cx="1923750" cy="1095038"/>
          </a:xfrm>
        </p:grpSpPr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84072" y="2547425"/>
              <a:ext cx="1923750" cy="135000"/>
            </a:xfrm>
            <a:prstGeom prst="rect">
              <a:avLst/>
            </a:prstGeom>
          </p:spPr>
        </p:pic>
        <p:sp>
          <p:nvSpPr>
            <p:cNvPr id="52" name="Metin kutusu 51"/>
            <p:cNvSpPr txBox="1"/>
            <p:nvPr/>
          </p:nvSpPr>
          <p:spPr>
            <a:xfrm>
              <a:off x="4737392" y="1587387"/>
              <a:ext cx="161711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Merak</a:t>
              </a:r>
            </a:p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ediyorum</a:t>
              </a:r>
              <a:endParaRPr lang="tr-TR" sz="28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3" name="Grup 2"/>
          <p:cNvGrpSpPr/>
          <p:nvPr/>
        </p:nvGrpSpPr>
        <p:grpSpPr>
          <a:xfrm>
            <a:off x="8292530" y="1577849"/>
            <a:ext cx="2164824" cy="1104576"/>
            <a:chOff x="8292530" y="1577849"/>
            <a:chExt cx="2164824" cy="1104576"/>
          </a:xfrm>
        </p:grpSpPr>
        <p:pic>
          <p:nvPicPr>
            <p:cNvPr id="47" name="Resim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13064" y="2547425"/>
              <a:ext cx="1923750" cy="135000"/>
            </a:xfrm>
            <a:prstGeom prst="rect">
              <a:avLst/>
            </a:prstGeom>
          </p:spPr>
        </p:pic>
        <p:sp>
          <p:nvSpPr>
            <p:cNvPr id="53" name="Metin kutusu 52"/>
            <p:cNvSpPr txBox="1"/>
            <p:nvPr/>
          </p:nvSpPr>
          <p:spPr>
            <a:xfrm>
              <a:off x="8292530" y="1577849"/>
              <a:ext cx="216482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Arkadaşlarım</a:t>
              </a:r>
            </a:p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oynuyor</a:t>
              </a:r>
              <a:endParaRPr lang="tr-TR" sz="28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8269896" y="4217173"/>
            <a:ext cx="2210092" cy="1086551"/>
            <a:chOff x="8269896" y="4217173"/>
            <a:chExt cx="2210092" cy="1086551"/>
          </a:xfrm>
        </p:grpSpPr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13064" y="5168724"/>
              <a:ext cx="1923750" cy="135000"/>
            </a:xfrm>
            <a:prstGeom prst="rect">
              <a:avLst/>
            </a:prstGeom>
          </p:spPr>
        </p:pic>
        <p:sp>
          <p:nvSpPr>
            <p:cNvPr id="54" name="Metin kutusu 53"/>
            <p:cNvSpPr txBox="1"/>
            <p:nvPr/>
          </p:nvSpPr>
          <p:spPr>
            <a:xfrm>
              <a:off x="8269896" y="4217173"/>
              <a:ext cx="221009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Yapacak</a:t>
              </a:r>
            </a:p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h</a:t>
              </a:r>
              <a:r>
                <a:rPr lang="tr-TR" sz="2800" b="1" dirty="0" smtClean="0">
                  <a:solidFill>
                    <a:srgbClr val="231F20"/>
                  </a:solidFill>
                </a:rPr>
                <a:t>içbir şey yok</a:t>
              </a:r>
              <a:endParaRPr lang="tr-TR" sz="28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5" name="Grup 4"/>
          <p:cNvGrpSpPr/>
          <p:nvPr/>
        </p:nvGrpSpPr>
        <p:grpSpPr>
          <a:xfrm>
            <a:off x="4584071" y="4236032"/>
            <a:ext cx="1923750" cy="1098353"/>
            <a:chOff x="4584071" y="4236032"/>
            <a:chExt cx="1923750" cy="1098353"/>
          </a:xfrm>
        </p:grpSpPr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84071" y="5199385"/>
              <a:ext cx="1923750" cy="135000"/>
            </a:xfrm>
            <a:prstGeom prst="rect">
              <a:avLst/>
            </a:prstGeom>
          </p:spPr>
        </p:pic>
        <p:sp>
          <p:nvSpPr>
            <p:cNvPr id="55" name="Metin kutusu 54"/>
            <p:cNvSpPr txBox="1"/>
            <p:nvPr/>
          </p:nvSpPr>
          <p:spPr>
            <a:xfrm>
              <a:off x="4693790" y="4236032"/>
              <a:ext cx="170431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Ben onsuz</a:t>
              </a:r>
            </a:p>
            <a:p>
              <a:pPr algn="ctr"/>
              <a:r>
                <a:rPr lang="tr-TR" sz="2800" b="1" dirty="0" smtClean="0">
                  <a:solidFill>
                    <a:srgbClr val="231F20"/>
                  </a:solidFill>
                </a:rPr>
                <a:t>yapamam</a:t>
              </a:r>
              <a:endParaRPr lang="tr-TR" sz="2800" b="1" dirty="0">
                <a:solidFill>
                  <a:srgbClr val="231F2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3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Metin kutusu 28"/>
          <p:cNvSpPr txBox="1"/>
          <p:nvPr/>
        </p:nvSpPr>
        <p:spPr>
          <a:xfrm>
            <a:off x="333226" y="468836"/>
            <a:ext cx="6894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FAB529"/>
                </a:solidFill>
              </a:rPr>
              <a:t>Nasıl Bağımlı Hale Gelinir?</a:t>
            </a:r>
            <a:endParaRPr lang="tr-TR" sz="4800" b="1" dirty="0">
              <a:solidFill>
                <a:srgbClr val="FAB529"/>
              </a:solidFill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550554" y="2479002"/>
            <a:ext cx="93223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Merak güzel bir duygudur. İnsan hayatında pek çok güzel şeyi merak </a:t>
            </a:r>
            <a:r>
              <a:rPr lang="tr-TR" sz="2400" dirty="0" smtClean="0"/>
              <a:t>yoluyla keşfeder</a:t>
            </a:r>
            <a:r>
              <a:rPr lang="tr-TR" sz="2400" dirty="0"/>
              <a:t>. Ancak  bazen çocuklar arkadaşlarında gördükleri bir </a:t>
            </a:r>
            <a:r>
              <a:rPr lang="tr-TR" sz="2400" dirty="0" smtClean="0"/>
              <a:t>tablet oyununu </a:t>
            </a:r>
            <a:r>
              <a:rPr lang="tr-TR" sz="2400" dirty="0"/>
              <a:t>merak edip araştırırlarken, kendilerini aşırı </a:t>
            </a:r>
            <a:endParaRPr lang="tr-TR" sz="2400" dirty="0" smtClean="0"/>
          </a:p>
          <a:p>
            <a:r>
              <a:rPr lang="tr-TR" sz="2400" dirty="0" smtClean="0"/>
              <a:t>derecede oyun </a:t>
            </a:r>
            <a:r>
              <a:rPr lang="tr-TR" sz="2400" dirty="0"/>
              <a:t>oynarken bulabilirler.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517103" y="1600014"/>
            <a:ext cx="2653932" cy="585974"/>
            <a:chOff x="517103" y="1600014"/>
            <a:chExt cx="2653932" cy="585974"/>
          </a:xfrm>
        </p:grpSpPr>
        <p:sp>
          <p:nvSpPr>
            <p:cNvPr id="47" name="Metin kutusu 46"/>
            <p:cNvSpPr txBox="1"/>
            <p:nvPr/>
          </p:nvSpPr>
          <p:spPr>
            <a:xfrm>
              <a:off x="517103" y="1600014"/>
              <a:ext cx="26539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800" b="1" dirty="0" smtClean="0">
                  <a:solidFill>
                    <a:srgbClr val="231F20"/>
                  </a:solidFill>
                </a:rPr>
                <a:t>Merak Ediyorum</a:t>
              </a:r>
              <a:endParaRPr lang="tr-TR" sz="2800" b="1" dirty="0">
                <a:solidFill>
                  <a:srgbClr val="231F20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08013" y="2185988"/>
              <a:ext cx="1702050" cy="0"/>
            </a:xfrm>
            <a:prstGeom prst="line">
              <a:avLst/>
            </a:prstGeom>
            <a:noFill/>
            <a:ln w="120650" cap="rnd">
              <a:solidFill>
                <a:srgbClr val="FAB5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163" y="2446218"/>
            <a:ext cx="3206250" cy="31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8" grpId="0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29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Metin kutusu 28"/>
          <p:cNvSpPr txBox="1"/>
          <p:nvPr/>
        </p:nvSpPr>
        <p:spPr>
          <a:xfrm>
            <a:off x="333226" y="468836"/>
            <a:ext cx="6894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FAB529"/>
                </a:solidFill>
              </a:rPr>
              <a:t>Nasıl Bağımlı Hale Gelinir?</a:t>
            </a:r>
            <a:endParaRPr lang="tr-TR" sz="4800" b="1" dirty="0">
              <a:solidFill>
                <a:srgbClr val="FAB529"/>
              </a:solidFill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550555" y="2479002"/>
            <a:ext cx="81408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Çocuklar arkadaşlarından etkilenirler. Sırf onlarla aynı şeyleri yapmak </a:t>
            </a:r>
            <a:r>
              <a:rPr lang="tr-TR" sz="2400" dirty="0" smtClean="0"/>
              <a:t>için aynı </a:t>
            </a:r>
            <a:r>
              <a:rPr lang="tr-TR" sz="2400" dirty="0"/>
              <a:t>tablet ve bilgisayar</a:t>
            </a:r>
            <a:r>
              <a:rPr lang="tr-TR" sz="2000" dirty="0"/>
              <a:t> </a:t>
            </a:r>
            <a:r>
              <a:rPr lang="tr-TR" sz="2400" dirty="0"/>
              <a:t>oyunlarını oynamak, aynı dizileri </a:t>
            </a:r>
            <a:r>
              <a:rPr lang="tr-TR" sz="2400" dirty="0" smtClean="0"/>
              <a:t>seyretmek isterler</a:t>
            </a:r>
            <a:r>
              <a:rPr lang="tr-TR" sz="2400" dirty="0"/>
              <a:t>. Bu şekilde başlayan bilgisayar ve tablet oyunları bir </a:t>
            </a:r>
            <a:r>
              <a:rPr lang="tr-TR" sz="2400" dirty="0" smtClean="0"/>
              <a:t>süre sonra </a:t>
            </a:r>
            <a:r>
              <a:rPr lang="tr-TR" sz="2400" dirty="0"/>
              <a:t>bağımlılığa dönüşebilir.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7" name="Grup 6"/>
          <p:cNvGrpSpPr/>
          <p:nvPr/>
        </p:nvGrpSpPr>
        <p:grpSpPr>
          <a:xfrm>
            <a:off x="517103" y="1600014"/>
            <a:ext cx="3529941" cy="585974"/>
            <a:chOff x="517103" y="1600014"/>
            <a:chExt cx="3529941" cy="585974"/>
          </a:xfrm>
        </p:grpSpPr>
        <p:sp>
          <p:nvSpPr>
            <p:cNvPr id="47" name="Metin kutusu 46"/>
            <p:cNvSpPr txBox="1"/>
            <p:nvPr/>
          </p:nvSpPr>
          <p:spPr>
            <a:xfrm>
              <a:off x="517103" y="1600014"/>
              <a:ext cx="35299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800" b="1" dirty="0">
                  <a:solidFill>
                    <a:srgbClr val="231F20"/>
                  </a:solidFill>
                </a:rPr>
                <a:t>Arkadaşlarım Oynuyor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608012" y="2185988"/>
              <a:ext cx="2300557" cy="0"/>
            </a:xfrm>
            <a:prstGeom prst="line">
              <a:avLst/>
            </a:prstGeom>
            <a:noFill/>
            <a:ln w="120650" cap="rnd">
              <a:solidFill>
                <a:srgbClr val="FAB5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663" y="2462996"/>
            <a:ext cx="3633750" cy="31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8" grpId="0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30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Metin kutusu 28"/>
          <p:cNvSpPr txBox="1"/>
          <p:nvPr/>
        </p:nvSpPr>
        <p:spPr>
          <a:xfrm>
            <a:off x="333226" y="468836"/>
            <a:ext cx="6894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FAB529"/>
                </a:solidFill>
              </a:rPr>
              <a:t>Nasıl Bağımlı Hale Gelinir?</a:t>
            </a:r>
            <a:endParaRPr lang="tr-TR" sz="4800" b="1" dirty="0">
              <a:solidFill>
                <a:srgbClr val="FAB529"/>
              </a:solidFill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550555" y="2479002"/>
            <a:ext cx="81408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Boş zamanımızı faydalı uğraşlarla değerlendiremiyorsak </a:t>
            </a:r>
            <a:r>
              <a:rPr lang="tr-TR" sz="2400" dirty="0" smtClean="0"/>
              <a:t>bilgisayara yönelebiliriz</a:t>
            </a:r>
            <a:r>
              <a:rPr lang="tr-TR" sz="2400" dirty="0"/>
              <a:t>. Bazen canımız sıkılır. Can sıkıntımızı </a:t>
            </a:r>
            <a:r>
              <a:rPr lang="tr-TR" sz="2400" dirty="0" smtClean="0"/>
              <a:t>bilgisayarda oyun </a:t>
            </a:r>
            <a:r>
              <a:rPr lang="tr-TR" sz="2400" dirty="0"/>
              <a:t>oynayarak gidermek isteriz. Zamanla bu </a:t>
            </a:r>
            <a:r>
              <a:rPr lang="tr-TR" sz="2400" dirty="0" smtClean="0"/>
              <a:t>alışkanlığımız bağımlılığa </a:t>
            </a:r>
            <a:r>
              <a:rPr lang="tr-TR" sz="2400" dirty="0"/>
              <a:t>dönüşebilir. 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517103" y="1600014"/>
            <a:ext cx="2365712" cy="585974"/>
            <a:chOff x="517103" y="1600014"/>
            <a:chExt cx="2365712" cy="585974"/>
          </a:xfrm>
        </p:grpSpPr>
        <p:sp>
          <p:nvSpPr>
            <p:cNvPr id="47" name="Metin kutusu 46"/>
            <p:cNvSpPr txBox="1"/>
            <p:nvPr/>
          </p:nvSpPr>
          <p:spPr>
            <a:xfrm>
              <a:off x="517103" y="1600014"/>
              <a:ext cx="23657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800" b="1" dirty="0" smtClean="0">
                  <a:solidFill>
                    <a:srgbClr val="231F20"/>
                  </a:solidFill>
                </a:rPr>
                <a:t>Canım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 </a:t>
              </a:r>
              <a:r>
                <a:rPr lang="tr-TR" sz="2800" b="1" dirty="0" smtClean="0">
                  <a:solidFill>
                    <a:srgbClr val="231F20"/>
                  </a:solidFill>
                </a:rPr>
                <a:t>Sıkılıyor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08013" y="2185988"/>
              <a:ext cx="1499920" cy="0"/>
            </a:xfrm>
            <a:prstGeom prst="line">
              <a:avLst/>
            </a:prstGeom>
            <a:noFill/>
            <a:ln w="120650" cap="rnd">
              <a:solidFill>
                <a:srgbClr val="FAB5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7413" y="2446218"/>
            <a:ext cx="2565000" cy="31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6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8" grpId="0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1666</Words>
  <Application>Microsoft Office PowerPoint</Application>
  <PresentationFormat>Özel</PresentationFormat>
  <Paragraphs>364</Paragraphs>
  <Slides>37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Oğuzhan Kürşad Ağralı</dc:creator>
  <cp:lastModifiedBy>İRFANLI İLKOKULU</cp:lastModifiedBy>
  <cp:revision>380</cp:revision>
  <dcterms:created xsi:type="dcterms:W3CDTF">2016-10-05T12:53:14Z</dcterms:created>
  <dcterms:modified xsi:type="dcterms:W3CDTF">2018-02-13T10:30:29Z</dcterms:modified>
</cp:coreProperties>
</file>