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62" r:id="rId2"/>
    <p:sldId id="310" r:id="rId3"/>
    <p:sldId id="297" r:id="rId4"/>
    <p:sldId id="298" r:id="rId5"/>
    <p:sldId id="299" r:id="rId6"/>
    <p:sldId id="300" r:id="rId7"/>
    <p:sldId id="302" r:id="rId8"/>
    <p:sldId id="301" r:id="rId9"/>
    <p:sldId id="290" r:id="rId10"/>
    <p:sldId id="303" r:id="rId11"/>
    <p:sldId id="278" r:id="rId12"/>
    <p:sldId id="296" r:id="rId13"/>
    <p:sldId id="281" r:id="rId14"/>
    <p:sldId id="283" r:id="rId15"/>
    <p:sldId id="294" r:id="rId16"/>
    <p:sldId id="305" r:id="rId17"/>
    <p:sldId id="261" r:id="rId18"/>
    <p:sldId id="306" r:id="rId19"/>
    <p:sldId id="307" r:id="rId20"/>
    <p:sldId id="308" r:id="rId21"/>
    <p:sldId id="309" r:id="rId22"/>
    <p:sldId id="271" r:id="rId2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956" y="-48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E0ECF3-23DD-4B0B-811F-4372A46951AF}" type="datetimeFigureOut">
              <a:rPr lang="tr-TR" smtClean="0"/>
              <a:pPr/>
              <a:t>13.04.2018</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B978DE-157A-4A70-835A-D3FBFBEAFE47}" type="slidenum">
              <a:rPr lang="tr-TR" smtClean="0"/>
              <a:pPr/>
              <a:t>‹#›</a:t>
            </a:fld>
            <a:endParaRPr lang="tr-TR"/>
          </a:p>
        </p:txBody>
      </p:sp>
    </p:spTree>
    <p:extLst>
      <p:ext uri="{BB962C8B-B14F-4D97-AF65-F5344CB8AC3E}">
        <p14:creationId xmlns:p14="http://schemas.microsoft.com/office/powerpoint/2010/main" xmlns="" val="1007652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mtClean="0"/>
              <a:t>www.egitimhane.com </a:t>
            </a:r>
            <a:endParaRPr lang="tr-TR"/>
          </a:p>
        </p:txBody>
      </p:sp>
      <p:sp>
        <p:nvSpPr>
          <p:cNvPr id="4" name="Slayt Numarası Yer Tutucusu 3"/>
          <p:cNvSpPr>
            <a:spLocks noGrp="1"/>
          </p:cNvSpPr>
          <p:nvPr>
            <p:ph type="sldNum" sz="quarter" idx="10"/>
          </p:nvPr>
        </p:nvSpPr>
        <p:spPr/>
        <p:txBody>
          <a:bodyPr/>
          <a:lstStyle/>
          <a:p>
            <a:fld id="{ABB978DE-157A-4A70-835A-D3FBFBEAFE47}" type="slidenum">
              <a:rPr lang="tr-TR" smtClean="0"/>
              <a:pPr/>
              <a:t>22</a:t>
            </a:fld>
            <a:endParaRPr lang="tr-TR"/>
          </a:p>
        </p:txBody>
      </p:sp>
    </p:spTree>
    <p:extLst>
      <p:ext uri="{BB962C8B-B14F-4D97-AF65-F5344CB8AC3E}">
        <p14:creationId xmlns:p14="http://schemas.microsoft.com/office/powerpoint/2010/main" xmlns="" val="2274251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2173D5BA-9367-4154-B55D-D2A62CD67C94}" type="datetimeFigureOut">
              <a:rPr lang="tr-TR" smtClean="0"/>
              <a:pPr/>
              <a:t>13.04.2018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44AD80A-600F-46EE-ACA3-4F87244D9B3A}" type="slidenum">
              <a:rPr lang="tr-TR" smtClean="0"/>
              <a:pPr/>
              <a:t>‹#›</a:t>
            </a:fld>
            <a:endParaRPr lang="tr-TR"/>
          </a:p>
        </p:txBody>
      </p:sp>
    </p:spTree>
    <p:extLst>
      <p:ext uri="{BB962C8B-B14F-4D97-AF65-F5344CB8AC3E}">
        <p14:creationId xmlns:p14="http://schemas.microsoft.com/office/powerpoint/2010/main" xmlns="" val="1887914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173D5BA-9367-4154-B55D-D2A62CD67C94}" type="datetimeFigureOut">
              <a:rPr lang="tr-TR" smtClean="0"/>
              <a:pPr/>
              <a:t>13.04.2018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44AD80A-600F-46EE-ACA3-4F87244D9B3A}" type="slidenum">
              <a:rPr lang="tr-TR" smtClean="0"/>
              <a:pPr/>
              <a:t>‹#›</a:t>
            </a:fld>
            <a:endParaRPr lang="tr-TR"/>
          </a:p>
        </p:txBody>
      </p:sp>
    </p:spTree>
    <p:extLst>
      <p:ext uri="{BB962C8B-B14F-4D97-AF65-F5344CB8AC3E}">
        <p14:creationId xmlns:p14="http://schemas.microsoft.com/office/powerpoint/2010/main" xmlns="" val="4152159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173D5BA-9367-4154-B55D-D2A62CD67C94}" type="datetimeFigureOut">
              <a:rPr lang="tr-TR" smtClean="0"/>
              <a:pPr/>
              <a:t>13.04.2018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44AD80A-600F-46EE-ACA3-4F87244D9B3A}" type="slidenum">
              <a:rPr lang="tr-TR" smtClean="0"/>
              <a:pPr/>
              <a:t>‹#›</a:t>
            </a:fld>
            <a:endParaRPr lang="tr-TR"/>
          </a:p>
        </p:txBody>
      </p:sp>
    </p:spTree>
    <p:extLst>
      <p:ext uri="{BB962C8B-B14F-4D97-AF65-F5344CB8AC3E}">
        <p14:creationId xmlns:p14="http://schemas.microsoft.com/office/powerpoint/2010/main" xmlns="" val="1922812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173D5BA-9367-4154-B55D-D2A62CD67C94}" type="datetimeFigureOut">
              <a:rPr lang="tr-TR" smtClean="0"/>
              <a:pPr/>
              <a:t>13.04.2018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44AD80A-600F-46EE-ACA3-4F87244D9B3A}" type="slidenum">
              <a:rPr lang="tr-TR" smtClean="0"/>
              <a:pPr/>
              <a:t>‹#›</a:t>
            </a:fld>
            <a:endParaRPr lang="tr-TR"/>
          </a:p>
        </p:txBody>
      </p:sp>
    </p:spTree>
    <p:extLst>
      <p:ext uri="{BB962C8B-B14F-4D97-AF65-F5344CB8AC3E}">
        <p14:creationId xmlns:p14="http://schemas.microsoft.com/office/powerpoint/2010/main" xmlns="" val="2449468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2173D5BA-9367-4154-B55D-D2A62CD67C94}" type="datetimeFigureOut">
              <a:rPr lang="tr-TR" smtClean="0"/>
              <a:pPr/>
              <a:t>13.04.2018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44AD80A-600F-46EE-ACA3-4F87244D9B3A}" type="slidenum">
              <a:rPr lang="tr-TR" smtClean="0"/>
              <a:pPr/>
              <a:t>‹#›</a:t>
            </a:fld>
            <a:endParaRPr lang="tr-TR"/>
          </a:p>
        </p:txBody>
      </p:sp>
    </p:spTree>
    <p:extLst>
      <p:ext uri="{BB962C8B-B14F-4D97-AF65-F5344CB8AC3E}">
        <p14:creationId xmlns:p14="http://schemas.microsoft.com/office/powerpoint/2010/main" xmlns="" val="4047244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2173D5BA-9367-4154-B55D-D2A62CD67C94}" type="datetimeFigureOut">
              <a:rPr lang="tr-TR" smtClean="0"/>
              <a:pPr/>
              <a:t>13.04.2018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44AD80A-600F-46EE-ACA3-4F87244D9B3A}" type="slidenum">
              <a:rPr lang="tr-TR" smtClean="0"/>
              <a:pPr/>
              <a:t>‹#›</a:t>
            </a:fld>
            <a:endParaRPr lang="tr-TR"/>
          </a:p>
        </p:txBody>
      </p:sp>
    </p:spTree>
    <p:extLst>
      <p:ext uri="{BB962C8B-B14F-4D97-AF65-F5344CB8AC3E}">
        <p14:creationId xmlns:p14="http://schemas.microsoft.com/office/powerpoint/2010/main" xmlns="" val="594940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2173D5BA-9367-4154-B55D-D2A62CD67C94}" type="datetimeFigureOut">
              <a:rPr lang="tr-TR" smtClean="0"/>
              <a:pPr/>
              <a:t>13.04.2018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C44AD80A-600F-46EE-ACA3-4F87244D9B3A}" type="slidenum">
              <a:rPr lang="tr-TR" smtClean="0"/>
              <a:pPr/>
              <a:t>‹#›</a:t>
            </a:fld>
            <a:endParaRPr lang="tr-TR"/>
          </a:p>
        </p:txBody>
      </p:sp>
    </p:spTree>
    <p:extLst>
      <p:ext uri="{BB962C8B-B14F-4D97-AF65-F5344CB8AC3E}">
        <p14:creationId xmlns:p14="http://schemas.microsoft.com/office/powerpoint/2010/main" xmlns="" val="2210968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2173D5BA-9367-4154-B55D-D2A62CD67C94}" type="datetimeFigureOut">
              <a:rPr lang="tr-TR" smtClean="0"/>
              <a:pPr/>
              <a:t>13.04.2018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C44AD80A-600F-46EE-ACA3-4F87244D9B3A}" type="slidenum">
              <a:rPr lang="tr-TR" smtClean="0"/>
              <a:pPr/>
              <a:t>‹#›</a:t>
            </a:fld>
            <a:endParaRPr lang="tr-TR"/>
          </a:p>
        </p:txBody>
      </p:sp>
    </p:spTree>
    <p:extLst>
      <p:ext uri="{BB962C8B-B14F-4D97-AF65-F5344CB8AC3E}">
        <p14:creationId xmlns:p14="http://schemas.microsoft.com/office/powerpoint/2010/main" xmlns="" val="1954746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2173D5BA-9367-4154-B55D-D2A62CD67C94}" type="datetimeFigureOut">
              <a:rPr lang="tr-TR" smtClean="0"/>
              <a:pPr/>
              <a:t>13.04.2018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C44AD80A-600F-46EE-ACA3-4F87244D9B3A}" type="slidenum">
              <a:rPr lang="tr-TR" smtClean="0"/>
              <a:pPr/>
              <a:t>‹#›</a:t>
            </a:fld>
            <a:endParaRPr lang="tr-TR"/>
          </a:p>
        </p:txBody>
      </p:sp>
    </p:spTree>
    <p:extLst>
      <p:ext uri="{BB962C8B-B14F-4D97-AF65-F5344CB8AC3E}">
        <p14:creationId xmlns:p14="http://schemas.microsoft.com/office/powerpoint/2010/main" xmlns="" val="1203561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2173D5BA-9367-4154-B55D-D2A62CD67C94}" type="datetimeFigureOut">
              <a:rPr lang="tr-TR" smtClean="0"/>
              <a:pPr/>
              <a:t>13.04.2018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44AD80A-600F-46EE-ACA3-4F87244D9B3A}" type="slidenum">
              <a:rPr lang="tr-TR" smtClean="0"/>
              <a:pPr/>
              <a:t>‹#›</a:t>
            </a:fld>
            <a:endParaRPr lang="tr-TR"/>
          </a:p>
        </p:txBody>
      </p:sp>
    </p:spTree>
    <p:extLst>
      <p:ext uri="{BB962C8B-B14F-4D97-AF65-F5344CB8AC3E}">
        <p14:creationId xmlns:p14="http://schemas.microsoft.com/office/powerpoint/2010/main" xmlns="" val="1749420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2173D5BA-9367-4154-B55D-D2A62CD67C94}" type="datetimeFigureOut">
              <a:rPr lang="tr-TR" smtClean="0"/>
              <a:pPr/>
              <a:t>13.04.2018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44AD80A-600F-46EE-ACA3-4F87244D9B3A}" type="slidenum">
              <a:rPr lang="tr-TR" smtClean="0"/>
              <a:pPr/>
              <a:t>‹#›</a:t>
            </a:fld>
            <a:endParaRPr lang="tr-TR"/>
          </a:p>
        </p:txBody>
      </p:sp>
    </p:spTree>
    <p:extLst>
      <p:ext uri="{BB962C8B-B14F-4D97-AF65-F5344CB8AC3E}">
        <p14:creationId xmlns:p14="http://schemas.microsoft.com/office/powerpoint/2010/main" xmlns="" val="159897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73D5BA-9367-4154-B55D-D2A62CD67C94}" type="datetimeFigureOut">
              <a:rPr lang="tr-TR" smtClean="0"/>
              <a:pPr/>
              <a:t>13.04.2018</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4AD80A-600F-46EE-ACA3-4F87244D9B3A}" type="slidenum">
              <a:rPr lang="tr-TR" smtClean="0"/>
              <a:pPr/>
              <a:t>‹#›</a:t>
            </a:fld>
            <a:endParaRPr lang="tr-TR"/>
          </a:p>
        </p:txBody>
      </p:sp>
    </p:spTree>
    <p:extLst>
      <p:ext uri="{BB962C8B-B14F-4D97-AF65-F5344CB8AC3E}">
        <p14:creationId xmlns:p14="http://schemas.microsoft.com/office/powerpoint/2010/main" xmlns="" val="1156146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google.com.tr/url?sa=i&amp;rct=j&amp;q=&amp;esrc=s&amp;source=images&amp;cd=&amp;cad=rja&amp;uact=8&amp;ved=2ahUKEwipkuHI8Z3aAhUDfFAKHcDsC-4QjRx6BAgAEAU&amp;url=https://lafmacun.net/list/cocuklarda-mahremiyet-bilincini-kazandirmaya-yarayacak-9-yontem&amp;psig=AOvVaw3swJd0hruu3d7auQTaLdtF&amp;ust=1522836880721297"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google.com.tr/url?sa=i&amp;rct=j&amp;q=&amp;esrc=s&amp;source=images&amp;cd=&amp;cad=rja&amp;uact=8&amp;ved=2ahUKEwjA0Z6zuZHaAhUKJlAKHfpyBksQjRx6BAgAEAU&amp;url=https://www.bebek.com/cocugunuza-verdiginiz-ilaclari-tanimak/&amp;psig=AOvVaw1LsBNgQDEOQM7DPjMneyry&amp;ust=1522409982457663"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google.com.tr/url?sa=i&amp;rct=j&amp;q=&amp;esrc=s&amp;source=images&amp;cd=&amp;cad=rja&amp;uact=8&amp;ved=2ahUKEwjA0Z6zuZHaAhUKJlAKHfpyBksQjRx6BAgAEAU&amp;url=https://www.bebek.com/cocugunuza-verdiginiz-ilaclari-tanimak/&amp;psig=AOvVaw1LsBNgQDEOQM7DPjMneyry&amp;ust=1522409982457663"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tr/url?sa=i&amp;rct=j&amp;q=&amp;esrc=s&amp;source=images&amp;cd=&amp;cad=rja&amp;uact=8&amp;ved=2ahUKEwj7lMzHu5HaAhVHJFAKHSlGCC8QjRx6BAgAEAU&amp;url=http://www.kadincasayfa.com/erkek-cocuk-giyim-modasi/&amp;psig=AOvVaw1GArnAUx9slFDhKl15h-ge&amp;ust=1522410190858632"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google.com.tr/url?sa=i&amp;rct=j&amp;q=&amp;esrc=s&amp;source=images&amp;cd=&amp;cad=rja&amp;uact=8&amp;ved=2ahUKEwjKrMvBwpHaAhWNKFAKHYTZBa0QjRx6BAgAEAU&amp;url=https://www.medimagazin.com.tr/ana-sayfa/guncel/tr-dunyanin-tartisigi-konu-cocuga-asi-yaptirmali-mi-yaptirmamali-mi-1-11-66413.html&amp;psig=AOvVaw15Qf_Z7p6bJpQ7TTAB_ch8&amp;ust=1522412445627044" TargetMode="Externa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http://www.google.com.tr/url?sa=i&amp;rct=j&amp;q=&amp;esrc=s&amp;source=images&amp;cd=&amp;cad=rja&amp;uact=8&amp;ved=2ahUKEwjei-iOxpHaAhXHZVAKHd8lAQ0QjRx6BAgAEAU&amp;url=http://www.zamanecocuk.com/aile/haber/cocuklar-siddeti-nasil-ogrenir/1353/&amp;psig=AOvVaw0lzLjlhRqyCanq2Xe-N0tr&amp;ust=1522412605793959"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google.com.tr/url?sa=i&amp;rct=j&amp;q=&amp;esrc=s&amp;source=images&amp;cd=&amp;cad=rja&amp;uact=8&amp;ved=2ahUKEwj-rI3ow5HaAhVQJ1AKHW_EA9wQjRx6BAgAEAU&amp;url=https://tr.depositphotos.com/130497602/stock-illustration-angry-and-unhappy-boy-showing.html&amp;psig=AOvVaw0lzLjlhRqyCanq2Xe-N0tr&amp;ust=1522412605793959"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google.com.tr/url?sa=i&amp;rct=j&amp;q=&amp;esrc=s&amp;source=images&amp;cd=&amp;cad=rja&amp;uact=8&amp;ved=2ahUKEwjewsaD-JPaAhULU1AKHcQBChoQjRx6BAgAEAU&amp;url=http://pozitifid.blogspot.com/2015/06/alan-iliskilerde-mesafeniz-kac.html&amp;psig=AOvVaw2yNkEkvscypiUaP6-2jM_1&amp;ust=1522495380048161"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115616" y="1988840"/>
            <a:ext cx="6768752" cy="1470025"/>
          </a:xfrm>
        </p:spPr>
        <p:txBody>
          <a:bodyPr>
            <a:noAutofit/>
          </a:bodyPr>
          <a:lstStyle/>
          <a:p>
            <a:r>
              <a:rPr lang="tr-TR" sz="6600" b="1" dirty="0" smtClean="0">
                <a:latin typeface="Comic Sans MS" panose="030F0702030302020204" pitchFamily="66" charset="0"/>
              </a:rPr>
              <a:t>KİŞİSEL SINIRLARIMIZ</a:t>
            </a:r>
            <a:endParaRPr lang="tr-TR" sz="6600" b="1" dirty="0">
              <a:latin typeface="Comic Sans MS" panose="030F0702030302020204" pitchFamily="66" charset="0"/>
            </a:endParaRPr>
          </a:p>
        </p:txBody>
      </p:sp>
      <p:sp>
        <p:nvSpPr>
          <p:cNvPr id="4" name="Alt Başlık 3"/>
          <p:cNvSpPr>
            <a:spLocks noGrp="1"/>
          </p:cNvSpPr>
          <p:nvPr>
            <p:ph type="subTitle" idx="1"/>
          </p:nvPr>
        </p:nvSpPr>
        <p:spPr>
          <a:xfrm>
            <a:off x="6372200" y="5445224"/>
            <a:ext cx="2462984" cy="1224136"/>
          </a:xfrm>
        </p:spPr>
        <p:txBody>
          <a:bodyPr>
            <a:noAutofit/>
          </a:bodyPr>
          <a:lstStyle/>
          <a:p>
            <a:pPr>
              <a:lnSpc>
                <a:spcPct val="170000"/>
              </a:lnSpc>
            </a:pPr>
            <a:r>
              <a:rPr lang="tr-TR" sz="1600" b="1" dirty="0" smtClean="0">
                <a:solidFill>
                  <a:schemeClr val="tx1"/>
                </a:solidFill>
              </a:rPr>
              <a:t>İRFANLI İLKOKULU</a:t>
            </a:r>
            <a:endParaRPr lang="tr-TR" sz="1500" b="1" dirty="0">
              <a:solidFill>
                <a:schemeClr val="tx1"/>
              </a:solidFill>
            </a:endParaRPr>
          </a:p>
        </p:txBody>
      </p:sp>
    </p:spTree>
    <p:extLst>
      <p:ext uri="{BB962C8B-B14F-4D97-AF65-F5344CB8AC3E}">
        <p14:creationId xmlns:p14="http://schemas.microsoft.com/office/powerpoint/2010/main" xmlns="" val="32380267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88640"/>
            <a:ext cx="8229600" cy="1143000"/>
          </a:xfrm>
        </p:spPr>
        <p:txBody>
          <a:bodyPr>
            <a:normAutofit fontScale="90000"/>
          </a:bodyPr>
          <a:lstStyle/>
          <a:p>
            <a:pPr algn="l"/>
            <a:r>
              <a:rPr lang="tr-TR" dirty="0" smtClean="0"/>
              <a:t/>
            </a:r>
            <a:br>
              <a:rPr lang="tr-TR" dirty="0" smtClean="0"/>
            </a:br>
            <a:r>
              <a:rPr lang="tr-TR" sz="3100" dirty="0">
                <a:latin typeface="Comic Sans MS" panose="030F0702030302020204" pitchFamily="66" charset="0"/>
              </a:rPr>
              <a:t>KÖTÜ DOKUNMA</a:t>
            </a:r>
            <a:r>
              <a:rPr lang="tr-TR" b="1" dirty="0">
                <a:latin typeface="Comic Sans MS" panose="030F0702030302020204" pitchFamily="66" charset="0"/>
              </a:rPr>
              <a:t/>
            </a:r>
            <a:br>
              <a:rPr lang="tr-TR" b="1" dirty="0">
                <a:latin typeface="Comic Sans MS" panose="030F0702030302020204" pitchFamily="66" charset="0"/>
              </a:rPr>
            </a:br>
            <a:endParaRPr lang="tr-TR" dirty="0"/>
          </a:p>
        </p:txBody>
      </p:sp>
      <p:sp>
        <p:nvSpPr>
          <p:cNvPr id="3" name="İçerik Yer Tutucusu 2"/>
          <p:cNvSpPr>
            <a:spLocks noGrp="1"/>
          </p:cNvSpPr>
          <p:nvPr>
            <p:ph idx="1"/>
          </p:nvPr>
        </p:nvSpPr>
        <p:spPr>
          <a:xfrm>
            <a:off x="0" y="764704"/>
            <a:ext cx="9144000" cy="4525963"/>
          </a:xfrm>
        </p:spPr>
        <p:txBody>
          <a:bodyPr/>
          <a:lstStyle/>
          <a:p>
            <a:pPr marL="0" indent="0">
              <a:buNone/>
            </a:pPr>
            <a:endParaRPr lang="tr-TR" b="1" dirty="0">
              <a:latin typeface="Comic Sans MS" panose="030F0702030302020204" pitchFamily="66" charset="0"/>
            </a:endParaRPr>
          </a:p>
          <a:p>
            <a:pPr marL="0" indent="0">
              <a:buNone/>
            </a:pPr>
            <a:r>
              <a:rPr lang="tr-TR" dirty="0" smtClean="0"/>
              <a:t>Tanımadığımız veya tanıdığımız biri biz istemediğimizde bize dokunamaz. Eğer dokunursa bu kötü bir dokunmadır.</a:t>
            </a:r>
            <a:endParaRPr lang="tr-TR" dirty="0"/>
          </a:p>
        </p:txBody>
      </p:sp>
      <p:pic>
        <p:nvPicPr>
          <p:cNvPr id="4" name="Picture 2" descr="http://www.turkeyinfonet.com/wp-content/uploads/2012/04/ogrencime-dokunma-e1334528455117.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4607" r="2992"/>
          <a:stretch/>
        </p:blipFill>
        <p:spPr bwMode="auto">
          <a:xfrm>
            <a:off x="6726007" y="4260252"/>
            <a:ext cx="2448272" cy="257434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92981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88707" y="0"/>
            <a:ext cx="8229600" cy="764704"/>
          </a:xfrm>
        </p:spPr>
        <p:txBody>
          <a:bodyPr/>
          <a:lstStyle/>
          <a:p>
            <a:r>
              <a:rPr lang="tr-TR" b="1" dirty="0" smtClean="0">
                <a:solidFill>
                  <a:srgbClr val="FF0000"/>
                </a:solidFill>
                <a:latin typeface="Comic Sans MS" panose="030F0702030302020204" pitchFamily="66" charset="0"/>
              </a:rPr>
              <a:t>ÖZEL YERLERİMİZ</a:t>
            </a:r>
            <a:endParaRPr lang="tr-TR" b="1" dirty="0">
              <a:solidFill>
                <a:srgbClr val="FF0000"/>
              </a:solidFill>
              <a:latin typeface="Comic Sans MS" panose="030F0702030302020204" pitchFamily="66" charset="0"/>
            </a:endParaRPr>
          </a:p>
        </p:txBody>
      </p:sp>
      <p:sp>
        <p:nvSpPr>
          <p:cNvPr id="3" name="İçerik Yer Tutucusu 2"/>
          <p:cNvSpPr>
            <a:spLocks noGrp="1"/>
          </p:cNvSpPr>
          <p:nvPr>
            <p:ph idx="1"/>
          </p:nvPr>
        </p:nvSpPr>
        <p:spPr>
          <a:xfrm>
            <a:off x="-324544" y="476672"/>
            <a:ext cx="9721080" cy="4680520"/>
          </a:xfrm>
        </p:spPr>
        <p:txBody>
          <a:bodyPr>
            <a:normAutofit/>
          </a:bodyPr>
          <a:lstStyle/>
          <a:p>
            <a:pPr marL="0" indent="0" algn="ctr">
              <a:lnSpc>
                <a:spcPct val="150000"/>
              </a:lnSpc>
              <a:buNone/>
            </a:pPr>
            <a:r>
              <a:rPr lang="tr-TR" sz="2800" dirty="0" smtClean="0">
                <a:latin typeface="Comic Sans MS" panose="030F0702030302020204" pitchFamily="66" charset="0"/>
              </a:rPr>
              <a:t>Vücudumuzda iç çamaşırla kapattığımız bölgeler</a:t>
            </a:r>
            <a:r>
              <a:rPr lang="tr-TR" sz="2800" dirty="0" smtClean="0">
                <a:solidFill>
                  <a:srgbClr val="C00000"/>
                </a:solidFill>
                <a:effectLst>
                  <a:outerShdw blurRad="38100" dist="38100" dir="2700000" algn="tl">
                    <a:srgbClr val="000000">
                      <a:alpha val="43137"/>
                    </a:srgbClr>
                  </a:outerShdw>
                </a:effectLst>
                <a:latin typeface="Comic Sans MS" panose="030F0702030302020204" pitchFamily="66" charset="0"/>
              </a:rPr>
              <a:t> </a:t>
            </a:r>
            <a:r>
              <a:rPr lang="tr-TR" sz="2800" dirty="0">
                <a:latin typeface="Comic Sans MS" panose="030F0702030302020204" pitchFamily="66" charset="0"/>
              </a:rPr>
              <a:t>vardır. Bunlara özel </a:t>
            </a:r>
            <a:r>
              <a:rPr lang="tr-TR" sz="2800" dirty="0" smtClean="0">
                <a:latin typeface="Comic Sans MS" panose="030F0702030302020204" pitchFamily="66" charset="0"/>
              </a:rPr>
              <a:t>yerlerimiz diyebiliriz. </a:t>
            </a:r>
          </a:p>
          <a:p>
            <a:pPr marL="0" indent="0" algn="ctr">
              <a:lnSpc>
                <a:spcPct val="150000"/>
              </a:lnSpc>
              <a:buNone/>
            </a:pPr>
            <a:r>
              <a:rPr lang="tr-TR" sz="2800" dirty="0" smtClean="0">
                <a:latin typeface="Comic Sans MS" panose="030F0702030302020204" pitchFamily="66" charset="0"/>
              </a:rPr>
              <a:t>Bunlar; göğüs bölgemiz ve tuvaletimizi yaptığımız yerlerimizdir </a:t>
            </a:r>
            <a:endParaRPr lang="tr-TR" sz="2800" dirty="0">
              <a:latin typeface="Comic Sans MS" panose="030F0702030302020204" pitchFamily="66" charset="0"/>
            </a:endParaRPr>
          </a:p>
        </p:txBody>
      </p:sp>
      <p:pic>
        <p:nvPicPr>
          <p:cNvPr id="1843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9004" t="11508" r="29721" b="49802"/>
          <a:stretch/>
        </p:blipFill>
        <p:spPr bwMode="auto">
          <a:xfrm>
            <a:off x="263014" y="3140968"/>
            <a:ext cx="8880986" cy="388843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7905683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339752" y="290008"/>
            <a:ext cx="3876126" cy="1323439"/>
          </a:xfrm>
          <a:prstGeom prst="rect">
            <a:avLst/>
          </a:prstGeom>
          <a:noFill/>
        </p:spPr>
        <p:txBody>
          <a:bodyPr wrap="none" rtlCol="0">
            <a:spAutoFit/>
          </a:bodyPr>
          <a:lstStyle/>
          <a:p>
            <a:r>
              <a:rPr lang="tr-TR" sz="4000" b="1" dirty="0" smtClean="0"/>
              <a:t>ÖZEL YERLERİMİZ</a:t>
            </a:r>
          </a:p>
          <a:p>
            <a:endParaRPr lang="tr-TR" sz="4000" b="1" dirty="0"/>
          </a:p>
        </p:txBody>
      </p:sp>
      <p:sp>
        <p:nvSpPr>
          <p:cNvPr id="3" name="Metin kutusu 2"/>
          <p:cNvSpPr txBox="1"/>
          <p:nvPr/>
        </p:nvSpPr>
        <p:spPr>
          <a:xfrm>
            <a:off x="179513" y="1335697"/>
            <a:ext cx="8424936" cy="923330"/>
          </a:xfrm>
          <a:prstGeom prst="rect">
            <a:avLst/>
          </a:prstGeom>
          <a:noFill/>
        </p:spPr>
        <p:txBody>
          <a:bodyPr wrap="square" rtlCol="0">
            <a:spAutoFit/>
          </a:bodyPr>
          <a:lstStyle/>
          <a:p>
            <a:pPr algn="ctr"/>
            <a:r>
              <a:rPr lang="tr-TR" dirty="0">
                <a:latin typeface="Comic Sans MS" panose="030F0702030302020204" pitchFamily="66" charset="0"/>
              </a:rPr>
              <a:t>Bu </a:t>
            </a:r>
            <a:r>
              <a:rPr lang="tr-TR" dirty="0" smtClean="0">
                <a:latin typeface="Comic Sans MS" panose="030F0702030302020204" pitchFamily="66" charset="0"/>
              </a:rPr>
              <a:t>bölgelerimize  </a:t>
            </a:r>
            <a:r>
              <a:rPr lang="tr-TR" dirty="0">
                <a:latin typeface="Comic Sans MS" panose="030F0702030302020204" pitchFamily="66" charset="0"/>
              </a:rPr>
              <a:t>iznimiz olmadan kimse dokunamaz. </a:t>
            </a:r>
            <a:endParaRPr lang="tr-TR" dirty="0" smtClean="0">
              <a:latin typeface="Comic Sans MS" panose="030F0702030302020204" pitchFamily="66" charset="0"/>
            </a:endParaRPr>
          </a:p>
          <a:p>
            <a:pPr algn="ctr"/>
            <a:r>
              <a:rPr lang="tr-TR" dirty="0" smtClean="0">
                <a:latin typeface="Comic Sans MS" panose="030F0702030302020204" pitchFamily="66" charset="0"/>
              </a:rPr>
              <a:t>Ayrıca </a:t>
            </a:r>
            <a:r>
              <a:rPr lang="tr-TR" dirty="0">
                <a:latin typeface="Comic Sans MS" panose="030F0702030302020204" pitchFamily="66" charset="0"/>
              </a:rPr>
              <a:t>kimse sizi dudağınızdan öpmemeli.</a:t>
            </a:r>
          </a:p>
          <a:p>
            <a:endParaRPr lang="tr-TR" dirty="0"/>
          </a:p>
        </p:txBody>
      </p:sp>
      <p:sp>
        <p:nvSpPr>
          <p:cNvPr id="14" name="AutoShape 2" descr="mahremiyet eğitimi sunusu ile ilgili görsel sonucu">
            <a:hlinkClick r:id="rId2"/>
          </p:cNvPr>
          <p:cNvSpPr>
            <a:spLocks noChangeAspect="1" noChangeArrowheads="1"/>
          </p:cNvSpPr>
          <p:nvPr/>
        </p:nvSpPr>
        <p:spPr bwMode="auto">
          <a:xfrm>
            <a:off x="155575" y="-1608138"/>
            <a:ext cx="4629150" cy="3362326"/>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051" name="Picture 3" descr="C:\Users\İRFANLI İLKOKULU\Desktop\688-1-62ae83b49f3c91637a1e7bed3c47263b.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29200" y="-7471592"/>
            <a:ext cx="21874557" cy="14329592"/>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Oval 14"/>
          <p:cNvSpPr/>
          <p:nvPr/>
        </p:nvSpPr>
        <p:spPr>
          <a:xfrm>
            <a:off x="5292080" y="4198590"/>
            <a:ext cx="1584176"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Oval 15"/>
          <p:cNvSpPr/>
          <p:nvPr/>
        </p:nvSpPr>
        <p:spPr>
          <a:xfrm>
            <a:off x="5459524" y="3429000"/>
            <a:ext cx="1249288" cy="6187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Oval 19"/>
          <p:cNvSpPr/>
          <p:nvPr/>
        </p:nvSpPr>
        <p:spPr>
          <a:xfrm>
            <a:off x="2470150" y="3272036"/>
            <a:ext cx="1249288" cy="6187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Oval 20"/>
          <p:cNvSpPr/>
          <p:nvPr/>
        </p:nvSpPr>
        <p:spPr>
          <a:xfrm>
            <a:off x="2364110" y="4198590"/>
            <a:ext cx="1584176"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28731279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1"/>
            <a:ext cx="8928992" cy="6858000"/>
          </a:xfrm>
        </p:spPr>
        <p:txBody>
          <a:bodyPr>
            <a:normAutofit/>
          </a:bodyPr>
          <a:lstStyle/>
          <a:p>
            <a:pPr marL="0" indent="0" algn="ctr">
              <a:lnSpc>
                <a:spcPct val="150000"/>
              </a:lnSpc>
              <a:buNone/>
            </a:pPr>
            <a:endParaRPr lang="tr-TR" dirty="0" smtClean="0">
              <a:latin typeface="Comic Sans MS" panose="030F0702030302020204" pitchFamily="66" charset="0"/>
            </a:endParaRPr>
          </a:p>
          <a:p>
            <a:pPr marL="0" indent="0" algn="ctr">
              <a:lnSpc>
                <a:spcPct val="150000"/>
              </a:lnSpc>
              <a:buNone/>
            </a:pPr>
            <a:r>
              <a:rPr lang="tr-TR" dirty="0" smtClean="0">
                <a:latin typeface="Comic Sans MS" panose="030F0702030302020204" pitchFamily="66" charset="0"/>
              </a:rPr>
              <a:t>Anne babanız sizi yıkarken iç çamaşırınız giyinik olmalısınız. Onlar </a:t>
            </a:r>
            <a:r>
              <a:rPr lang="tr-TR" dirty="0">
                <a:latin typeface="Comic Sans MS" panose="030F0702030302020204" pitchFamily="66" charset="0"/>
              </a:rPr>
              <a:t>sizi </a:t>
            </a:r>
            <a:r>
              <a:rPr lang="tr-TR" dirty="0" smtClean="0">
                <a:latin typeface="Comic Sans MS" panose="030F0702030302020204" pitchFamily="66" charset="0"/>
              </a:rPr>
              <a:t>yıkarken vücudunuza dokunabilir. Bazen </a:t>
            </a:r>
            <a:r>
              <a:rPr lang="tr-TR" u="sng" dirty="0" smtClean="0">
                <a:latin typeface="Comic Sans MS" panose="030F0702030302020204" pitchFamily="66" charset="0"/>
              </a:rPr>
              <a:t>doktorlar da,  anne </a:t>
            </a:r>
            <a:r>
              <a:rPr lang="tr-TR" u="sng" dirty="0">
                <a:latin typeface="Comic Sans MS" panose="030F0702030302020204" pitchFamily="66" charset="0"/>
              </a:rPr>
              <a:t>babanız sizin </a:t>
            </a:r>
            <a:r>
              <a:rPr lang="tr-TR" u="sng" dirty="0" smtClean="0">
                <a:latin typeface="Comic Sans MS" panose="030F0702030302020204" pitchFamily="66" charset="0"/>
              </a:rPr>
              <a:t>yanınızdaysa</a:t>
            </a:r>
            <a:r>
              <a:rPr lang="tr-TR" dirty="0" smtClean="0">
                <a:latin typeface="Comic Sans MS" panose="030F0702030302020204" pitchFamily="66" charset="0"/>
              </a:rPr>
              <a:t> dokunabilir.</a:t>
            </a:r>
          </a:p>
        </p:txBody>
      </p:sp>
    </p:spTree>
    <p:extLst>
      <p:ext uri="{BB962C8B-B14F-4D97-AF65-F5344CB8AC3E}">
        <p14:creationId xmlns:p14="http://schemas.microsoft.com/office/powerpoint/2010/main" xmlns="" val="24550947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764704"/>
            <a:ext cx="8568952" cy="5976664"/>
          </a:xfrm>
        </p:spPr>
        <p:txBody>
          <a:bodyPr>
            <a:normAutofit fontScale="92500"/>
          </a:bodyPr>
          <a:lstStyle/>
          <a:p>
            <a:pPr marL="0" indent="0" algn="ctr">
              <a:lnSpc>
                <a:spcPct val="150000"/>
              </a:lnSpc>
              <a:buNone/>
            </a:pPr>
            <a:r>
              <a:rPr lang="tr-TR" b="1" dirty="0">
                <a:solidFill>
                  <a:srgbClr val="00B050"/>
                </a:solidFill>
                <a:latin typeface="Comic Sans MS" panose="030F0702030302020204" pitchFamily="66" charset="0"/>
              </a:rPr>
              <a:t>Bunlar dışında birisi </a:t>
            </a:r>
          </a:p>
          <a:p>
            <a:pPr marL="0" indent="0" algn="ctr">
              <a:lnSpc>
                <a:spcPct val="150000"/>
              </a:lnSpc>
              <a:buNone/>
            </a:pPr>
            <a:r>
              <a:rPr lang="tr-TR" b="1" dirty="0">
                <a:solidFill>
                  <a:srgbClr val="00B050"/>
                </a:solidFill>
                <a:latin typeface="Comic Sans MS" panose="030F0702030302020204" pitchFamily="66" charset="0"/>
              </a:rPr>
              <a:t>özel bölgelerinize dokunursa </a:t>
            </a:r>
            <a:r>
              <a:rPr lang="tr-TR" b="1" dirty="0" smtClean="0">
                <a:solidFill>
                  <a:srgbClr val="00B050"/>
                </a:solidFill>
                <a:latin typeface="Comic Sans MS" panose="030F0702030302020204" pitchFamily="66" charset="0"/>
              </a:rPr>
              <a:t>veya dokunmak isterse ne </a:t>
            </a:r>
            <a:r>
              <a:rPr lang="tr-TR" b="1" dirty="0">
                <a:solidFill>
                  <a:srgbClr val="00B050"/>
                </a:solidFill>
                <a:latin typeface="Comic Sans MS" panose="030F0702030302020204" pitchFamily="66" charset="0"/>
              </a:rPr>
              <a:t>yapacaksınız?</a:t>
            </a:r>
          </a:p>
          <a:p>
            <a:pPr marL="0" indent="0">
              <a:lnSpc>
                <a:spcPct val="150000"/>
              </a:lnSpc>
              <a:buNone/>
            </a:pPr>
            <a:r>
              <a:rPr lang="tr-TR" dirty="0" smtClean="0">
                <a:latin typeface="Comic Sans MS" panose="030F0702030302020204" pitchFamily="66" charset="0"/>
              </a:rPr>
              <a:t>- Eğer birisi sizin bu tehlike noktalarınıza dokunursa bağırarak HAYIR diyeceksiniz.</a:t>
            </a:r>
          </a:p>
          <a:p>
            <a:pPr marL="0" indent="0">
              <a:lnSpc>
                <a:spcPct val="150000"/>
              </a:lnSpc>
              <a:buNone/>
            </a:pPr>
            <a:r>
              <a:rPr lang="tr-TR" dirty="0" smtClean="0">
                <a:latin typeface="Comic Sans MS" panose="030F0702030302020204" pitchFamily="66" charset="0"/>
              </a:rPr>
              <a:t>- Hemen oradan </a:t>
            </a:r>
            <a:r>
              <a:rPr lang="tr-TR" dirty="0">
                <a:latin typeface="Comic Sans MS" panose="030F0702030302020204" pitchFamily="66" charset="0"/>
              </a:rPr>
              <a:t>en </a:t>
            </a:r>
            <a:r>
              <a:rPr lang="tr-TR" dirty="0" smtClean="0">
                <a:latin typeface="Comic Sans MS" panose="030F0702030302020204" pitchFamily="66" charset="0"/>
              </a:rPr>
              <a:t>yakın </a:t>
            </a:r>
            <a:r>
              <a:rPr lang="tr-TR" dirty="0">
                <a:latin typeface="Comic Sans MS" panose="030F0702030302020204" pitchFamily="66" charset="0"/>
              </a:rPr>
              <a:t>güvenli bir yere kaçacaksınız. Sonra </a:t>
            </a:r>
            <a:r>
              <a:rPr lang="tr-TR" dirty="0" smtClean="0">
                <a:latin typeface="Comic Sans MS" panose="030F0702030302020204" pitchFamily="66" charset="0"/>
              </a:rPr>
              <a:t>da güvendiğiniz  (anne baba öğretmen vb.) kişiye bunu </a:t>
            </a:r>
            <a:r>
              <a:rPr lang="tr-TR" dirty="0">
                <a:latin typeface="Comic Sans MS" panose="030F0702030302020204" pitchFamily="66" charset="0"/>
              </a:rPr>
              <a:t>anlatıyorsunuz.</a:t>
            </a:r>
          </a:p>
          <a:p>
            <a:pPr marL="0" indent="0">
              <a:lnSpc>
                <a:spcPct val="150000"/>
              </a:lnSpc>
              <a:buNone/>
            </a:pPr>
            <a:endParaRPr lang="tr-TR" dirty="0" smtClean="0">
              <a:latin typeface="Comic Sans MS" panose="030F0702030302020204" pitchFamily="66" charset="0"/>
            </a:endParaRPr>
          </a:p>
          <a:p>
            <a:pPr marL="0" indent="0">
              <a:buNone/>
            </a:pPr>
            <a:endParaRPr lang="tr-TR" dirty="0"/>
          </a:p>
          <a:p>
            <a:pPr marL="0" indent="0">
              <a:buNone/>
            </a:pPr>
            <a:endParaRPr lang="tr-TR" dirty="0" smtClean="0"/>
          </a:p>
          <a:p>
            <a:pPr marL="0" indent="0">
              <a:buNone/>
            </a:pPr>
            <a:endParaRPr lang="tr-TR" dirty="0" smtClean="0"/>
          </a:p>
          <a:p>
            <a:pPr marL="0" indent="0">
              <a:buNone/>
            </a:pPr>
            <a:endParaRPr lang="tr-TR" dirty="0"/>
          </a:p>
        </p:txBody>
      </p:sp>
    </p:spTree>
    <p:extLst>
      <p:ext uri="{BB962C8B-B14F-4D97-AF65-F5344CB8AC3E}">
        <p14:creationId xmlns:p14="http://schemas.microsoft.com/office/powerpoint/2010/main" xmlns="" val="33297419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20688"/>
            <a:ext cx="8229600" cy="5976664"/>
          </a:xfrm>
        </p:spPr>
        <p:txBody>
          <a:bodyPr>
            <a:normAutofit/>
          </a:bodyPr>
          <a:lstStyle/>
          <a:p>
            <a:pPr marL="0" indent="0" algn="just">
              <a:lnSpc>
                <a:spcPct val="150000"/>
              </a:lnSpc>
              <a:buNone/>
            </a:pPr>
            <a:r>
              <a:rPr lang="tr-TR" dirty="0" smtClean="0">
                <a:latin typeface="Comic Sans MS" panose="030F0702030302020204" pitchFamily="66" charset="0"/>
              </a:rPr>
              <a:t> Birisi size kötü dokunduğunda kendinizi üzgün, utanmış, değersiz ve suçlu hissetmemelisiniz. Çünkü olanların sorumlusu siz değilsiniz, size kötü dokunan kişidir. Bu yüzden kendinizi suçlu, değersiz hissetmemelisiniz.</a:t>
            </a:r>
          </a:p>
        </p:txBody>
      </p:sp>
    </p:spTree>
    <p:extLst>
      <p:ext uri="{BB962C8B-B14F-4D97-AF65-F5344CB8AC3E}">
        <p14:creationId xmlns:p14="http://schemas.microsoft.com/office/powerpoint/2010/main" xmlns="" val="7758387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smtClean="0">
                <a:solidFill>
                  <a:srgbClr val="FF0000"/>
                </a:solidFill>
                <a:latin typeface="Comic Sans MS" panose="030F0702030302020204" pitchFamily="66" charset="0"/>
              </a:rPr>
              <a:t>DİĞER KÖTÜ DOKUNUŞLAR</a:t>
            </a:r>
            <a:endParaRPr lang="tr-TR" b="1" dirty="0">
              <a:solidFill>
                <a:srgbClr val="FF0000"/>
              </a:solidFill>
              <a:latin typeface="Comic Sans MS" panose="030F0702030302020204" pitchFamily="66" charset="0"/>
            </a:endParaRPr>
          </a:p>
        </p:txBody>
      </p:sp>
      <p:sp>
        <p:nvSpPr>
          <p:cNvPr id="3" name="İçerik Yer Tutucusu 2"/>
          <p:cNvSpPr>
            <a:spLocks noGrp="1"/>
          </p:cNvSpPr>
          <p:nvPr>
            <p:ph idx="1"/>
          </p:nvPr>
        </p:nvSpPr>
        <p:spPr>
          <a:xfrm>
            <a:off x="457200" y="1600201"/>
            <a:ext cx="8579296" cy="1828800"/>
          </a:xfrm>
        </p:spPr>
        <p:txBody>
          <a:bodyPr>
            <a:normAutofit fontScale="85000" lnSpcReduction="20000"/>
          </a:bodyPr>
          <a:lstStyle/>
          <a:p>
            <a:pPr>
              <a:lnSpc>
                <a:spcPct val="150000"/>
              </a:lnSpc>
            </a:pPr>
            <a:r>
              <a:rPr lang="tr-TR" dirty="0" smtClean="0">
                <a:latin typeface="Comic Sans MS" panose="030F0702030302020204" pitchFamily="66" charset="0"/>
              </a:rPr>
              <a:t>Birinin sizi itmesi, size vurması, canınızı acıtacak her hangi bir şey yapması da kötü dokunuştur.</a:t>
            </a:r>
          </a:p>
          <a:p>
            <a:pPr>
              <a:lnSpc>
                <a:spcPct val="150000"/>
              </a:lnSpc>
            </a:pPr>
            <a:r>
              <a:rPr lang="tr-TR" dirty="0" smtClean="0">
                <a:latin typeface="Comic Sans MS" panose="030F0702030302020204" pitchFamily="66" charset="0"/>
              </a:rPr>
              <a:t>Böyle dokunuşlar yapan kişilerden uzak durun.</a:t>
            </a:r>
            <a:endParaRPr lang="tr-TR" dirty="0">
              <a:latin typeface="Comic Sans MS" panose="030F0702030302020204" pitchFamily="66" charset="0"/>
            </a:endParaRPr>
          </a:p>
        </p:txBody>
      </p:sp>
      <p:pic>
        <p:nvPicPr>
          <p:cNvPr id="20482" name="Picture 2" descr="http://d.risalehaber.com/news/16992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11760" y="3501008"/>
            <a:ext cx="4320480" cy="316835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682318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Lenovo\Desktop\ECE\4.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12338"/>
          <a:stretch/>
        </p:blipFill>
        <p:spPr bwMode="auto">
          <a:xfrm>
            <a:off x="1" y="-963488"/>
            <a:ext cx="9144000" cy="78214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086534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700808"/>
            <a:ext cx="8229600" cy="4425355"/>
          </a:xfrm>
        </p:spPr>
        <p:txBody>
          <a:bodyPr>
            <a:normAutofit/>
          </a:bodyPr>
          <a:lstStyle/>
          <a:p>
            <a:pPr marL="0" indent="0" algn="ctr">
              <a:lnSpc>
                <a:spcPct val="150000"/>
              </a:lnSpc>
              <a:buNone/>
            </a:pPr>
            <a:r>
              <a:rPr lang="tr-TR" b="1" dirty="0" smtClean="0">
                <a:solidFill>
                  <a:srgbClr val="FF0000"/>
                </a:solidFill>
                <a:latin typeface="Comic Sans MS" panose="030F0702030302020204" pitchFamily="66" charset="0"/>
              </a:rPr>
              <a:t>Tuvaletlerimiz ve banyolarımız özel alanlarımızdır. Bu bölgelerde biz varken kapıyı kapalı tutmalı ve kimseyi almamalıyız.</a:t>
            </a:r>
            <a:endParaRPr lang="tr-TR" b="1" dirty="0">
              <a:solidFill>
                <a:srgbClr val="FF0000"/>
              </a:solidFill>
              <a:latin typeface="Comic Sans MS" panose="030F0702030302020204" pitchFamily="66" charset="0"/>
            </a:endParaRPr>
          </a:p>
        </p:txBody>
      </p:sp>
      <p:sp>
        <p:nvSpPr>
          <p:cNvPr id="2" name="Metin kutusu 1"/>
          <p:cNvSpPr txBox="1"/>
          <p:nvPr/>
        </p:nvSpPr>
        <p:spPr>
          <a:xfrm>
            <a:off x="971600" y="712074"/>
            <a:ext cx="1749197" cy="584775"/>
          </a:xfrm>
          <a:prstGeom prst="rect">
            <a:avLst/>
          </a:prstGeom>
          <a:noFill/>
        </p:spPr>
        <p:txBody>
          <a:bodyPr wrap="none" rtlCol="0">
            <a:spAutoFit/>
          </a:bodyPr>
          <a:lstStyle/>
          <a:p>
            <a:r>
              <a:rPr lang="tr-TR" sz="3200" b="1" dirty="0" smtClean="0">
                <a:solidFill>
                  <a:srgbClr val="FF0000"/>
                </a:solidFill>
              </a:rPr>
              <a:t>AYRICA…</a:t>
            </a:r>
            <a:endParaRPr lang="tr-TR" sz="3200" b="1" dirty="0">
              <a:solidFill>
                <a:srgbClr val="FF0000"/>
              </a:solidFill>
            </a:endParaRPr>
          </a:p>
        </p:txBody>
      </p:sp>
    </p:spTree>
    <p:extLst>
      <p:ext uri="{BB962C8B-B14F-4D97-AF65-F5344CB8AC3E}">
        <p14:creationId xmlns:p14="http://schemas.microsoft.com/office/powerpoint/2010/main" xmlns="" val="15634604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700808"/>
            <a:ext cx="8229600" cy="4425355"/>
          </a:xfrm>
        </p:spPr>
        <p:txBody>
          <a:bodyPr/>
          <a:lstStyle/>
          <a:p>
            <a:pPr marL="0" indent="0" algn="ctr">
              <a:lnSpc>
                <a:spcPct val="150000"/>
              </a:lnSpc>
              <a:buNone/>
            </a:pPr>
            <a:r>
              <a:rPr lang="tr-TR" b="1" dirty="0" smtClean="0">
                <a:solidFill>
                  <a:srgbClr val="FF0000"/>
                </a:solidFill>
                <a:latin typeface="Comic Sans MS" panose="030F0702030302020204" pitchFamily="66" charset="0"/>
              </a:rPr>
              <a:t>Kıyafetlerimizi değiştirdiğimiz alanlarımız özel yerlerdir.  Kıyafet değiştirirken kapıyı kapatmalıyız ki  kimse bizi görmemelidir.</a:t>
            </a:r>
            <a:endParaRPr lang="tr-TR" b="1" dirty="0">
              <a:solidFill>
                <a:srgbClr val="FF0000"/>
              </a:solidFill>
              <a:latin typeface="Comic Sans MS" panose="030F0702030302020204" pitchFamily="66" charset="0"/>
            </a:endParaRPr>
          </a:p>
        </p:txBody>
      </p:sp>
      <p:sp>
        <p:nvSpPr>
          <p:cNvPr id="4" name="Metin kutusu 3"/>
          <p:cNvSpPr txBox="1"/>
          <p:nvPr/>
        </p:nvSpPr>
        <p:spPr>
          <a:xfrm>
            <a:off x="971600" y="712074"/>
            <a:ext cx="1749197" cy="584775"/>
          </a:xfrm>
          <a:prstGeom prst="rect">
            <a:avLst/>
          </a:prstGeom>
          <a:noFill/>
        </p:spPr>
        <p:txBody>
          <a:bodyPr wrap="none" rtlCol="0">
            <a:spAutoFit/>
          </a:bodyPr>
          <a:lstStyle/>
          <a:p>
            <a:r>
              <a:rPr lang="tr-TR" sz="3200" b="1" dirty="0" smtClean="0">
                <a:solidFill>
                  <a:srgbClr val="FF0000"/>
                </a:solidFill>
              </a:rPr>
              <a:t>AYRICA…</a:t>
            </a:r>
            <a:endParaRPr lang="tr-TR" sz="3200" b="1" dirty="0">
              <a:solidFill>
                <a:srgbClr val="FF0000"/>
              </a:solidFill>
            </a:endParaRPr>
          </a:p>
        </p:txBody>
      </p:sp>
    </p:spTree>
    <p:extLst>
      <p:ext uri="{BB962C8B-B14F-4D97-AF65-F5344CB8AC3E}">
        <p14:creationId xmlns:p14="http://schemas.microsoft.com/office/powerpoint/2010/main" xmlns="" val="14840164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KİŞİSEL SINIRLARIMIZ</a:t>
            </a:r>
            <a:endParaRPr lang="tr-TR" dirty="0"/>
          </a:p>
        </p:txBody>
      </p:sp>
      <p:sp>
        <p:nvSpPr>
          <p:cNvPr id="3" name="İçerik Yer Tutucusu 2"/>
          <p:cNvSpPr>
            <a:spLocks noGrp="1"/>
          </p:cNvSpPr>
          <p:nvPr>
            <p:ph idx="1"/>
          </p:nvPr>
        </p:nvSpPr>
        <p:spPr/>
        <p:txBody>
          <a:bodyPr/>
          <a:lstStyle/>
          <a:p>
            <a:pPr marL="0" indent="0">
              <a:buNone/>
            </a:pPr>
            <a:r>
              <a:rPr lang="tr-TR" dirty="0" smtClean="0"/>
              <a:t>Çocuklar öncelikle şu bir gerçek ki bedenimizi  korumak için çeşitli şeyler yaparız. Bunları sayacak olursak;</a:t>
            </a:r>
            <a:endParaRPr lang="tr-TR"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271" y="3212976"/>
            <a:ext cx="9144000" cy="3539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8" descr="İLAÇ İÇEN ÇOCUK ile ilgili görsel sonucu">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860032" y="3933056"/>
            <a:ext cx="4176464" cy="20882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07738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700808"/>
            <a:ext cx="8229600" cy="4425355"/>
          </a:xfrm>
        </p:spPr>
        <p:txBody>
          <a:bodyPr>
            <a:normAutofit fontScale="92500" lnSpcReduction="20000"/>
          </a:bodyPr>
          <a:lstStyle/>
          <a:p>
            <a:pPr marL="0" indent="0" algn="ctr">
              <a:lnSpc>
                <a:spcPct val="150000"/>
              </a:lnSpc>
              <a:buNone/>
            </a:pPr>
            <a:r>
              <a:rPr lang="tr-TR" b="1" dirty="0" smtClean="0">
                <a:solidFill>
                  <a:srgbClr val="FF0000"/>
                </a:solidFill>
                <a:latin typeface="Comic Sans MS" panose="030F0702030302020204" pitchFamily="66" charset="0"/>
              </a:rPr>
              <a:t>Okuldan eve, evden okula anne babamız dışında kimse bizi götürmemelidir. Anne babamız olmadan okuldan ayrılmamalıyız. Okula çok erken gelip çok geç gitmemeli ve okul saatinde okul dışında bir yerde kesinlikle olmamalıyız. </a:t>
            </a:r>
          </a:p>
          <a:p>
            <a:pPr marL="0" indent="0" algn="ctr">
              <a:lnSpc>
                <a:spcPct val="150000"/>
              </a:lnSpc>
              <a:buNone/>
            </a:pPr>
            <a:r>
              <a:rPr lang="tr-TR" b="1" u="sng" dirty="0" smtClean="0">
                <a:solidFill>
                  <a:srgbClr val="FF0000"/>
                </a:solidFill>
                <a:latin typeface="Comic Sans MS" panose="030F0702030302020204" pitchFamily="66" charset="0"/>
              </a:rPr>
              <a:t>Kötü niyetli insanlarla karşılaşabiliriz.</a:t>
            </a:r>
            <a:endParaRPr lang="tr-TR" b="1" u="sng" dirty="0">
              <a:solidFill>
                <a:srgbClr val="FF0000"/>
              </a:solidFill>
              <a:latin typeface="Comic Sans MS" panose="030F0702030302020204" pitchFamily="66" charset="0"/>
            </a:endParaRPr>
          </a:p>
        </p:txBody>
      </p:sp>
      <p:sp>
        <p:nvSpPr>
          <p:cNvPr id="4" name="Metin kutusu 3"/>
          <p:cNvSpPr txBox="1"/>
          <p:nvPr/>
        </p:nvSpPr>
        <p:spPr>
          <a:xfrm>
            <a:off x="971600" y="712074"/>
            <a:ext cx="1749197" cy="584775"/>
          </a:xfrm>
          <a:prstGeom prst="rect">
            <a:avLst/>
          </a:prstGeom>
          <a:noFill/>
        </p:spPr>
        <p:txBody>
          <a:bodyPr wrap="none" rtlCol="0">
            <a:spAutoFit/>
          </a:bodyPr>
          <a:lstStyle/>
          <a:p>
            <a:r>
              <a:rPr lang="tr-TR" sz="3200" b="1" dirty="0" smtClean="0">
                <a:solidFill>
                  <a:srgbClr val="FF0000"/>
                </a:solidFill>
              </a:rPr>
              <a:t>AYRICA…</a:t>
            </a:r>
            <a:endParaRPr lang="tr-TR" sz="3200" b="1" dirty="0">
              <a:solidFill>
                <a:srgbClr val="FF0000"/>
              </a:solidFill>
            </a:endParaRPr>
          </a:p>
        </p:txBody>
      </p:sp>
    </p:spTree>
    <p:extLst>
      <p:ext uri="{BB962C8B-B14F-4D97-AF65-F5344CB8AC3E}">
        <p14:creationId xmlns:p14="http://schemas.microsoft.com/office/powerpoint/2010/main" xmlns="" val="18383510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700808"/>
            <a:ext cx="8229600" cy="4425355"/>
          </a:xfrm>
        </p:spPr>
        <p:txBody>
          <a:bodyPr/>
          <a:lstStyle/>
          <a:p>
            <a:pPr marL="0" indent="0" algn="ctr">
              <a:lnSpc>
                <a:spcPct val="150000"/>
              </a:lnSpc>
              <a:buNone/>
            </a:pPr>
            <a:r>
              <a:rPr lang="tr-TR" b="1" dirty="0" smtClean="0">
                <a:solidFill>
                  <a:srgbClr val="FF0000"/>
                </a:solidFill>
                <a:latin typeface="Comic Sans MS" panose="030F0702030302020204" pitchFamily="66" charset="0"/>
              </a:rPr>
              <a:t>Tanımadığınız biri size şeker, çikolata verirse almamalısınız. Sizden onunla bir yere gitmenizi isterse gitmemelisiniz. </a:t>
            </a:r>
            <a:endParaRPr lang="tr-TR" b="1" dirty="0">
              <a:solidFill>
                <a:srgbClr val="FF0000"/>
              </a:solidFill>
              <a:latin typeface="Comic Sans MS" panose="030F0702030302020204" pitchFamily="66" charset="0"/>
            </a:endParaRPr>
          </a:p>
        </p:txBody>
      </p:sp>
      <p:sp>
        <p:nvSpPr>
          <p:cNvPr id="4" name="Metin kutusu 3"/>
          <p:cNvSpPr txBox="1"/>
          <p:nvPr/>
        </p:nvSpPr>
        <p:spPr>
          <a:xfrm>
            <a:off x="971600" y="712074"/>
            <a:ext cx="1749197" cy="584775"/>
          </a:xfrm>
          <a:prstGeom prst="rect">
            <a:avLst/>
          </a:prstGeom>
          <a:noFill/>
        </p:spPr>
        <p:txBody>
          <a:bodyPr wrap="none" rtlCol="0">
            <a:spAutoFit/>
          </a:bodyPr>
          <a:lstStyle/>
          <a:p>
            <a:r>
              <a:rPr lang="tr-TR" sz="3200" b="1" dirty="0" smtClean="0">
                <a:solidFill>
                  <a:srgbClr val="FF0000"/>
                </a:solidFill>
              </a:rPr>
              <a:t>AYRICA…</a:t>
            </a:r>
            <a:endParaRPr lang="tr-TR" sz="3200" b="1" dirty="0">
              <a:solidFill>
                <a:srgbClr val="FF0000"/>
              </a:solidFill>
            </a:endParaRPr>
          </a:p>
        </p:txBody>
      </p:sp>
    </p:spTree>
    <p:extLst>
      <p:ext uri="{BB962C8B-B14F-4D97-AF65-F5344CB8AC3E}">
        <p14:creationId xmlns:p14="http://schemas.microsoft.com/office/powerpoint/2010/main" xmlns="" val="41094471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92696"/>
            <a:ext cx="8229600" cy="6048672"/>
          </a:xfrm>
        </p:spPr>
        <p:txBody>
          <a:bodyPr>
            <a:normAutofit/>
          </a:bodyPr>
          <a:lstStyle/>
          <a:p>
            <a:pPr marL="0" indent="0" algn="ctr">
              <a:lnSpc>
                <a:spcPct val="150000"/>
              </a:lnSpc>
              <a:buNone/>
            </a:pPr>
            <a:endParaRPr lang="tr-TR" sz="4000" b="1" dirty="0" smtClean="0">
              <a:solidFill>
                <a:srgbClr val="92D050"/>
              </a:solidFill>
              <a:latin typeface="Comic Sans MS" panose="030F0702030302020204" pitchFamily="66" charset="0"/>
            </a:endParaRPr>
          </a:p>
          <a:p>
            <a:pPr marL="0" indent="0" algn="ctr">
              <a:lnSpc>
                <a:spcPct val="150000"/>
              </a:lnSpc>
              <a:buNone/>
            </a:pPr>
            <a:r>
              <a:rPr lang="tr-TR" sz="4000" b="1" dirty="0" smtClean="0">
                <a:solidFill>
                  <a:srgbClr val="92D050"/>
                </a:solidFill>
                <a:latin typeface="Comic Sans MS" panose="030F0702030302020204" pitchFamily="66" charset="0"/>
              </a:rPr>
              <a:t>VÜCUDUNUZ SİZE AİTTİR, KİMSE SİZİN İZNİNİZ OLMADAN SİZE DOKUNAMAZ.</a:t>
            </a:r>
            <a:endParaRPr lang="tr-TR" sz="4000" b="1" dirty="0">
              <a:solidFill>
                <a:srgbClr val="92D050"/>
              </a:solidFill>
              <a:latin typeface="Comic Sans MS" panose="030F0702030302020204" pitchFamily="66" charset="0"/>
            </a:endParaRPr>
          </a:p>
        </p:txBody>
      </p:sp>
    </p:spTree>
    <p:extLst>
      <p:ext uri="{BB962C8B-B14F-4D97-AF65-F5344CB8AC3E}">
        <p14:creationId xmlns:p14="http://schemas.microsoft.com/office/powerpoint/2010/main" xmlns="" val="12518944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4" name="AutoShape 4" descr="İLAÇ İÇEN ÇOCUK ile ilgili görsel sonucu">
            <a:hlinkClick r:id="rId2"/>
          </p:cNvPr>
          <p:cNvSpPr>
            <a:spLocks noChangeAspect="1" noChangeArrowheads="1"/>
          </p:cNvSpPr>
          <p:nvPr/>
        </p:nvSpPr>
        <p:spPr bwMode="auto">
          <a:xfrm>
            <a:off x="53975" y="-1608138"/>
            <a:ext cx="5981700" cy="3362326"/>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6" descr="İLAÇ İÇEN ÇOCUK ile ilgili görsel sonucu">
            <a:hlinkClick r:id="rId2"/>
          </p:cNvPr>
          <p:cNvSpPr>
            <a:spLocks noChangeAspect="1" noChangeArrowheads="1"/>
          </p:cNvSpPr>
          <p:nvPr/>
        </p:nvSpPr>
        <p:spPr bwMode="auto">
          <a:xfrm>
            <a:off x="206375" y="-1455738"/>
            <a:ext cx="5981700" cy="3362326"/>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8" name="Picture 2" descr="C:\Users\İRFANLI İLKOKULU\Desktop\nisan pano\nisan pano\bilgisayar-bağımlılığı-göz-sağlığı[1].jpg"/>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4275856"/>
            <a:ext cx="9144000" cy="1065718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63900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3424" y="4725144"/>
            <a:ext cx="4104456" cy="1143000"/>
          </a:xfrm>
        </p:spPr>
        <p:txBody>
          <a:bodyPr>
            <a:normAutofit/>
          </a:bodyPr>
          <a:lstStyle/>
          <a:p>
            <a:r>
              <a:rPr lang="tr-TR" sz="2800" dirty="0" smtClean="0"/>
              <a:t>UYGUN ELBİSELER GİYMEK</a:t>
            </a:r>
            <a:endParaRPr lang="tr-TR" sz="2800" dirty="0"/>
          </a:p>
        </p:txBody>
      </p:sp>
      <p:sp>
        <p:nvSpPr>
          <p:cNvPr id="3" name="İçerik Yer Tutucusu 2"/>
          <p:cNvSpPr>
            <a:spLocks noGrp="1"/>
          </p:cNvSpPr>
          <p:nvPr>
            <p:ph idx="1"/>
          </p:nvPr>
        </p:nvSpPr>
        <p:spPr>
          <a:xfrm>
            <a:off x="4572000" y="5013176"/>
            <a:ext cx="8229600" cy="4525963"/>
          </a:xfrm>
        </p:spPr>
        <p:txBody>
          <a:bodyPr>
            <a:normAutofit/>
          </a:bodyPr>
          <a:lstStyle/>
          <a:p>
            <a:pPr marL="0" indent="0">
              <a:buNone/>
            </a:pPr>
            <a:r>
              <a:rPr lang="tr-TR" sz="2800" dirty="0" smtClean="0"/>
              <a:t>BESLEYİCİ GIDALAR YEMEK</a:t>
            </a:r>
          </a:p>
        </p:txBody>
      </p:sp>
      <p:pic>
        <p:nvPicPr>
          <p:cNvPr id="2054" name="Picture 6" descr="ÇOCUKLARDA GİYİM ile ilgili görsel sonucu">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192" y="10060"/>
            <a:ext cx="3982744" cy="4931107"/>
          </a:xfrm>
          <a:prstGeom prst="rect">
            <a:avLst/>
          </a:prstGeom>
          <a:noFill/>
          <a:extLst>
            <a:ext uri="{909E8E84-426E-40DD-AFC4-6F175D3DCCD1}">
              <a14:hiddenFill xmlns:a14="http://schemas.microsoft.com/office/drawing/2010/main" xmlns="">
                <a:solidFill>
                  <a:srgbClr val="FFFFFF"/>
                </a:solidFill>
              </a14:hiddenFill>
            </a:ext>
          </a:extLst>
        </p:spPr>
      </p:pic>
      <p:pic>
        <p:nvPicPr>
          <p:cNvPr id="2056" name="Picture 8" descr="C:\Users\İRFANLI İLKOKULU\Desktop\imagesDAB2CKX4.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067944" y="2060847"/>
            <a:ext cx="5148064" cy="28803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14376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5157192"/>
            <a:ext cx="4485184" cy="1143000"/>
          </a:xfrm>
        </p:spPr>
        <p:txBody>
          <a:bodyPr>
            <a:normAutofit/>
          </a:bodyPr>
          <a:lstStyle/>
          <a:p>
            <a:r>
              <a:rPr lang="tr-TR" sz="2800" dirty="0" smtClean="0"/>
              <a:t>GEREKTİĞİNDE AŞI OLMAK</a:t>
            </a:r>
            <a:endParaRPr lang="tr-TR" sz="2800" dirty="0"/>
          </a:p>
        </p:txBody>
      </p:sp>
      <p:sp>
        <p:nvSpPr>
          <p:cNvPr id="3" name="İçerik Yer Tutucusu 2"/>
          <p:cNvSpPr>
            <a:spLocks noGrp="1"/>
          </p:cNvSpPr>
          <p:nvPr>
            <p:ph idx="1"/>
          </p:nvPr>
        </p:nvSpPr>
        <p:spPr>
          <a:xfrm>
            <a:off x="4860032" y="5445224"/>
            <a:ext cx="4176464" cy="968971"/>
          </a:xfrm>
        </p:spPr>
        <p:txBody>
          <a:bodyPr>
            <a:normAutofit fontScale="92500"/>
          </a:bodyPr>
          <a:lstStyle/>
          <a:p>
            <a:pPr marL="0" indent="0" algn="ctr">
              <a:buNone/>
            </a:pPr>
            <a:r>
              <a:rPr lang="tr-TR" sz="2800" dirty="0" smtClean="0"/>
              <a:t>İTİLME VE AZARLAMAYA KARŞI KENDİMİZİ KORUMAK</a:t>
            </a:r>
            <a:endParaRPr lang="tr-TR" sz="2800" dirty="0"/>
          </a:p>
        </p:txBody>
      </p:sp>
      <p:pic>
        <p:nvPicPr>
          <p:cNvPr id="3074" name="Picture 2" descr="ÇOCUKLARDA AŞI ile ilgili görsel sonucu">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60648"/>
            <a:ext cx="4596226" cy="4464496"/>
          </a:xfrm>
          <a:prstGeom prst="rect">
            <a:avLst/>
          </a:prstGeom>
          <a:noFill/>
          <a:extLst>
            <a:ext uri="{909E8E84-426E-40DD-AFC4-6F175D3DCCD1}">
              <a14:hiddenFill xmlns:a14="http://schemas.microsoft.com/office/drawing/2010/main" xmlns="">
                <a:solidFill>
                  <a:srgbClr val="FFFFFF"/>
                </a:solidFill>
              </a14:hiddenFill>
            </a:ext>
          </a:extLst>
        </p:spPr>
      </p:pic>
      <p:pic>
        <p:nvPicPr>
          <p:cNvPr id="3078" name="Picture 6" descr="İlgili resim">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83764" y="0"/>
            <a:ext cx="4460235" cy="47251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2192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a:xfrm>
            <a:off x="251520" y="5229200"/>
            <a:ext cx="8229600" cy="4525963"/>
          </a:xfrm>
        </p:spPr>
        <p:txBody>
          <a:bodyPr/>
          <a:lstStyle/>
          <a:p>
            <a:pPr marL="0" indent="0" algn="ctr">
              <a:buNone/>
            </a:pPr>
            <a:r>
              <a:rPr lang="tr-TR" dirty="0" smtClean="0"/>
              <a:t> VE KİŞİSEL ALANIMIZI KORUMAK…</a:t>
            </a:r>
            <a:endParaRPr lang="tr-TR" dirty="0"/>
          </a:p>
        </p:txBody>
      </p:sp>
      <p:pic>
        <p:nvPicPr>
          <p:cNvPr id="4" name="Picture 4" descr="ÇOCUK ŞİDDETİ ile ilgili görsel sonucu">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67744" y="44624"/>
            <a:ext cx="4464496" cy="46085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60990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KİŞİSEL ALAN NEDİR</a:t>
            </a:r>
            <a:endParaRPr lang="tr-TR" dirty="0"/>
          </a:p>
        </p:txBody>
      </p:sp>
      <p:sp>
        <p:nvSpPr>
          <p:cNvPr id="3" name="İçerik Yer Tutucusu 2"/>
          <p:cNvSpPr>
            <a:spLocks noGrp="1"/>
          </p:cNvSpPr>
          <p:nvPr>
            <p:ph idx="1"/>
          </p:nvPr>
        </p:nvSpPr>
        <p:spPr/>
        <p:txBody>
          <a:bodyPr/>
          <a:lstStyle/>
          <a:p>
            <a:pPr marL="0" indent="0">
              <a:buNone/>
            </a:pPr>
            <a:r>
              <a:rPr lang="tr-TR" dirty="0" smtClean="0"/>
              <a:t>İznimiz olmadan insanların yaklaşamayacakları alanımız bizim kişisel alanımızdır. Bu nedenle bizim isteğimiz dışında kişisel alanımıza kimse yaklaşamaz ve bize dokunamaz.</a:t>
            </a:r>
            <a:endParaRPr lang="tr-TR" dirty="0"/>
          </a:p>
        </p:txBody>
      </p:sp>
      <p:pic>
        <p:nvPicPr>
          <p:cNvPr id="1028" name="Picture 4" descr="İlgili resim">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87624" y="3501008"/>
            <a:ext cx="6381750" cy="31146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56142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KİŞİSEL ALAN</a:t>
            </a:r>
            <a:endParaRPr lang="tr-TR" dirty="0"/>
          </a:p>
        </p:txBody>
      </p:sp>
      <p:sp>
        <p:nvSpPr>
          <p:cNvPr id="3" name="İçerik Yer Tutucusu 2"/>
          <p:cNvSpPr>
            <a:spLocks noGrp="1"/>
          </p:cNvSpPr>
          <p:nvPr>
            <p:ph idx="1"/>
          </p:nvPr>
        </p:nvSpPr>
        <p:spPr/>
        <p:txBody>
          <a:bodyPr/>
          <a:lstStyle/>
          <a:p>
            <a:pPr marL="0" indent="0" algn="ctr">
              <a:buNone/>
            </a:pPr>
            <a:r>
              <a:rPr lang="tr-TR" dirty="0" smtClean="0"/>
              <a:t>İYİ DOKUNMA-KÖTÜ DOKUNMA NEDİR?</a:t>
            </a:r>
            <a:endParaRPr lang="tr-TR" dirty="0"/>
          </a:p>
        </p:txBody>
      </p:sp>
      <p:pic>
        <p:nvPicPr>
          <p:cNvPr id="4" name="Picture 10" descr="http://nebula.wsimg.com/ca3c8e0aee67bd2d05643044aa027d04?AccessKeyId=6E2A0D1BB2427FECF706&amp;disposition=0&amp;alloworigin=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51720" y="2996952"/>
            <a:ext cx="4495130" cy="304062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92931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188640"/>
            <a:ext cx="9036496" cy="792088"/>
          </a:xfrm>
        </p:spPr>
        <p:txBody>
          <a:bodyPr>
            <a:normAutofit/>
          </a:bodyPr>
          <a:lstStyle/>
          <a:p>
            <a:r>
              <a:rPr lang="tr-TR" b="1" dirty="0" smtClean="0">
                <a:latin typeface="Comic Sans MS" panose="030F0702030302020204" pitchFamily="66" charset="0"/>
              </a:rPr>
              <a:t>KİŞİSEL SINIRLARIMIZ</a:t>
            </a:r>
            <a:endParaRPr lang="tr-TR" b="1" dirty="0">
              <a:latin typeface="Comic Sans MS" panose="030F0702030302020204" pitchFamily="66" charset="0"/>
            </a:endParaRPr>
          </a:p>
        </p:txBody>
      </p:sp>
      <p:sp>
        <p:nvSpPr>
          <p:cNvPr id="3" name="İçerik Yer Tutucusu 2"/>
          <p:cNvSpPr>
            <a:spLocks noGrp="1"/>
          </p:cNvSpPr>
          <p:nvPr>
            <p:ph idx="1"/>
          </p:nvPr>
        </p:nvSpPr>
        <p:spPr>
          <a:xfrm>
            <a:off x="155575" y="1052736"/>
            <a:ext cx="8746182" cy="3319118"/>
          </a:xfrm>
        </p:spPr>
        <p:txBody>
          <a:bodyPr>
            <a:normAutofit fontScale="77500" lnSpcReduction="20000"/>
          </a:bodyPr>
          <a:lstStyle/>
          <a:p>
            <a:pPr marL="0" indent="0">
              <a:lnSpc>
                <a:spcPct val="150000"/>
              </a:lnSpc>
              <a:buNone/>
            </a:pPr>
            <a:r>
              <a:rPr lang="tr-TR" b="1" dirty="0" smtClean="0">
                <a:latin typeface="Comic Sans MS" panose="030F0702030302020204" pitchFamily="66" charset="0"/>
              </a:rPr>
              <a:t>İYİ DOKUNMA</a:t>
            </a:r>
          </a:p>
          <a:p>
            <a:pPr>
              <a:lnSpc>
                <a:spcPct val="150000"/>
              </a:lnSpc>
            </a:pPr>
            <a:r>
              <a:rPr lang="tr-TR" dirty="0" smtClean="0">
                <a:latin typeface="Comic Sans MS" panose="030F0702030302020204" pitchFamily="66" charset="0"/>
              </a:rPr>
              <a:t>Annemizin, babamızın, akrabalarımızın, arkadaşlarımızın vb. bize sarılması, yanağımızdan öpmesi, elimizi tutması, annemizin bizi yıkaması iyi dokunmadır.</a:t>
            </a:r>
            <a:endParaRPr lang="tr-TR" dirty="0">
              <a:latin typeface="Comic Sans MS" panose="030F0702030302020204" pitchFamily="66" charset="0"/>
            </a:endParaRPr>
          </a:p>
          <a:p>
            <a:r>
              <a:rPr lang="tr-TR" sz="3900" dirty="0" smtClean="0">
                <a:latin typeface="Comic Sans MS" panose="030F0702030302020204" pitchFamily="66" charset="0"/>
              </a:rPr>
              <a:t>Yani bizi </a:t>
            </a:r>
            <a:r>
              <a:rPr lang="tr-TR" sz="3900" u="sng" dirty="0" smtClean="0">
                <a:effectLst>
                  <a:outerShdw blurRad="38100" dist="38100" dir="2700000" algn="tl">
                    <a:srgbClr val="000000">
                      <a:alpha val="43137"/>
                    </a:srgbClr>
                  </a:outerShdw>
                </a:effectLst>
                <a:latin typeface="Comic Sans MS" panose="030F0702030302020204" pitchFamily="66" charset="0"/>
              </a:rPr>
              <a:t>mutlu</a:t>
            </a:r>
            <a:r>
              <a:rPr lang="tr-TR" sz="3900" dirty="0" smtClean="0">
                <a:latin typeface="Comic Sans MS" panose="030F0702030302020204" pitchFamily="66" charset="0"/>
              </a:rPr>
              <a:t> eden dokunmalardır. </a:t>
            </a:r>
          </a:p>
        </p:txBody>
      </p:sp>
      <p:pic>
        <p:nvPicPr>
          <p:cNvPr id="19458" name="Picture 2" descr="http://www.kadinca.com/wp-content/uploads/2013/02/sar%C4%B1l.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00046" y="3854662"/>
            <a:ext cx="4543954" cy="300333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AutoShape 4" descr="https://pixabay.com/static/uploads/photo/2014/11/20/23/09/baby-539969_64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6" descr="https://pixabay.com/static/uploads/photo/2014/11/20/23/09/baby-539969_640.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8" descr="https://pixabay.com/static/uploads/photo/2014/11/20/23/09/baby-539969_640.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9466" name="Picture 10" descr="http://nebula.wsimg.com/ca3c8e0aee67bd2d05643044aa027d04?AccessKeyId=6E2A0D1BB2427FECF706&amp;disposition=0&amp;alloworigin=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3789040"/>
            <a:ext cx="4616427" cy="30689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139071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949</TotalTime>
  <Words>407</Words>
  <Application>Microsoft Office PowerPoint</Application>
  <PresentationFormat>Ekran Gösterisi (4:3)</PresentationFormat>
  <Paragraphs>52</Paragraphs>
  <Slides>22</Slides>
  <Notes>1</Notes>
  <HiddenSlides>0</HiddenSlides>
  <MMClips>0</MMClips>
  <ScaleCrop>false</ScaleCrop>
  <HeadingPairs>
    <vt:vector size="4" baseType="variant">
      <vt:variant>
        <vt:lpstr>Tema</vt:lpstr>
      </vt:variant>
      <vt:variant>
        <vt:i4>1</vt:i4>
      </vt:variant>
      <vt:variant>
        <vt:lpstr>Slayt Başlıkları</vt:lpstr>
      </vt:variant>
      <vt:variant>
        <vt:i4>22</vt:i4>
      </vt:variant>
    </vt:vector>
  </HeadingPairs>
  <TitlesOfParts>
    <vt:vector size="23" baseType="lpstr">
      <vt:lpstr>Ofis Teması</vt:lpstr>
      <vt:lpstr>KİŞİSEL SINIRLARIMIZ</vt:lpstr>
      <vt:lpstr>KİŞİSEL SINIRLARIMIZ</vt:lpstr>
      <vt:lpstr>Slayt 3</vt:lpstr>
      <vt:lpstr>UYGUN ELBİSELER GİYMEK</vt:lpstr>
      <vt:lpstr>GEREKTİĞİNDE AŞI OLMAK</vt:lpstr>
      <vt:lpstr>Slayt 6</vt:lpstr>
      <vt:lpstr>KİŞİSEL ALAN NEDİR</vt:lpstr>
      <vt:lpstr>KİŞİSEL ALAN</vt:lpstr>
      <vt:lpstr>KİŞİSEL SINIRLARIMIZ</vt:lpstr>
      <vt:lpstr> KÖTÜ DOKUNMA </vt:lpstr>
      <vt:lpstr>ÖZEL YERLERİMİZ</vt:lpstr>
      <vt:lpstr>Slayt 12</vt:lpstr>
      <vt:lpstr>Slayt 13</vt:lpstr>
      <vt:lpstr>Slayt 14</vt:lpstr>
      <vt:lpstr>Slayt 15</vt:lpstr>
      <vt:lpstr>DİĞER KÖTÜ DOKUNUŞLAR</vt:lpstr>
      <vt:lpstr>Slayt 17</vt:lpstr>
      <vt:lpstr>Slayt 18</vt:lpstr>
      <vt:lpstr>Slayt 19</vt:lpstr>
      <vt:lpstr>Slayt 20</vt:lpstr>
      <vt:lpstr>Slayt 21</vt:lpstr>
      <vt:lpstr>Slayt 22</vt:lpstr>
    </vt:vector>
  </TitlesOfParts>
  <Company>Katilimsiz.Com @ necooy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Lenovo</dc:creator>
  <cp:lastModifiedBy>yardımcı</cp:lastModifiedBy>
  <cp:revision>58</cp:revision>
  <dcterms:created xsi:type="dcterms:W3CDTF">2015-11-14T20:10:48Z</dcterms:created>
  <dcterms:modified xsi:type="dcterms:W3CDTF">2018-04-13T12:01:14Z</dcterms:modified>
</cp:coreProperties>
</file>